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59" r:id="rId5"/>
    <p:sldId id="260" r:id="rId6"/>
    <p:sldId id="265" r:id="rId7"/>
    <p:sldId id="261" r:id="rId8"/>
    <p:sldId id="262" r:id="rId9"/>
    <p:sldId id="266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9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8520-FB19-4644-94A4-B20D45FEB8F7}" type="datetimeFigureOut">
              <a:rPr lang="sl-SI" smtClean="0"/>
              <a:t>2. 04. 2022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CDF3-7774-4BD8-9D58-D7FFB66C36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8010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8520-FB19-4644-94A4-B20D45FEB8F7}" type="datetimeFigureOut">
              <a:rPr lang="sl-SI" smtClean="0"/>
              <a:t>2. 04. 2022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CDF3-7774-4BD8-9D58-D7FFB66C36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984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8520-FB19-4644-94A4-B20D45FEB8F7}" type="datetimeFigureOut">
              <a:rPr lang="sl-SI" smtClean="0"/>
              <a:t>2. 04. 2022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CDF3-7774-4BD8-9D58-D7FFB66C36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071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8520-FB19-4644-94A4-B20D45FEB8F7}" type="datetimeFigureOut">
              <a:rPr lang="sl-SI" smtClean="0"/>
              <a:t>2. 04. 2022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CDF3-7774-4BD8-9D58-D7FFB66C36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491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8520-FB19-4644-94A4-B20D45FEB8F7}" type="datetimeFigureOut">
              <a:rPr lang="sl-SI" smtClean="0"/>
              <a:t>2. 04. 2022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CDF3-7774-4BD8-9D58-D7FFB66C36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6670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8520-FB19-4644-94A4-B20D45FEB8F7}" type="datetimeFigureOut">
              <a:rPr lang="sl-SI" smtClean="0"/>
              <a:t>2. 04. 2022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CDF3-7774-4BD8-9D58-D7FFB66C36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1523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8520-FB19-4644-94A4-B20D45FEB8F7}" type="datetimeFigureOut">
              <a:rPr lang="sl-SI" smtClean="0"/>
              <a:t>2. 04. 2022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CDF3-7774-4BD8-9D58-D7FFB66C36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8305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8520-FB19-4644-94A4-B20D45FEB8F7}" type="datetimeFigureOut">
              <a:rPr lang="sl-SI" smtClean="0"/>
              <a:t>2. 04. 2022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CDF3-7774-4BD8-9D58-D7FFB66C36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94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8520-FB19-4644-94A4-B20D45FEB8F7}" type="datetimeFigureOut">
              <a:rPr lang="sl-SI" smtClean="0"/>
              <a:t>2. 04. 2022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CDF3-7774-4BD8-9D58-D7FFB66C36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357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8520-FB19-4644-94A4-B20D45FEB8F7}" type="datetimeFigureOut">
              <a:rPr lang="sl-SI" smtClean="0"/>
              <a:t>2. 04. 2022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CDF3-7774-4BD8-9D58-D7FFB66C36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765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8520-FB19-4644-94A4-B20D45FEB8F7}" type="datetimeFigureOut">
              <a:rPr lang="sl-SI" smtClean="0"/>
              <a:t>2. 04. 2022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CDF3-7774-4BD8-9D58-D7FFB66C36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648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28520-FB19-4644-94A4-B20D45FEB8F7}" type="datetimeFigureOut">
              <a:rPr lang="sl-SI" smtClean="0"/>
              <a:t>2. 04. 2022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CCDF3-7774-4BD8-9D58-D7FFB66C36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87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446727" y="310994"/>
            <a:ext cx="9144000" cy="1028409"/>
          </a:xfrm>
        </p:spPr>
        <p:txBody>
          <a:bodyPr/>
          <a:lstStyle/>
          <a:p>
            <a:r>
              <a:rPr lang="sl-SI" b="1" dirty="0"/>
              <a:t>REVOLUCIJA V RUSIJI 1917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53792" y="2021983"/>
            <a:ext cx="11178862" cy="3235817"/>
          </a:xfrm>
        </p:spPr>
        <p:txBody>
          <a:bodyPr>
            <a:noAutofit/>
          </a:bodyPr>
          <a:lstStyle/>
          <a:p>
            <a:pPr algn="l"/>
            <a:r>
              <a:rPr lang="sl-SI" sz="2800" b="1" dirty="0"/>
              <a:t>Nezadovoljstvo v Rusiji </a:t>
            </a:r>
          </a:p>
          <a:p>
            <a:pPr algn="l"/>
            <a:r>
              <a:rPr lang="sl-SI" sz="2800" dirty="0"/>
              <a:t>Rusi so bili že dolgo nezadovoljni. </a:t>
            </a:r>
          </a:p>
          <a:p>
            <a:pPr algn="l"/>
            <a:r>
              <a:rPr lang="sl-SI" sz="2800" dirty="0"/>
              <a:t>Država je bila fevdalno urejena, industrija šele v povojih. </a:t>
            </a:r>
          </a:p>
          <a:p>
            <a:pPr algn="l"/>
            <a:r>
              <a:rPr lang="sl-SI" sz="2800" dirty="0"/>
              <a:t>Družba je bila razslojena. </a:t>
            </a:r>
            <a:r>
              <a:rPr lang="sl-SI" sz="2800" b="1" dirty="0"/>
              <a:t>Kmetje</a:t>
            </a:r>
            <a:r>
              <a:rPr lang="sl-SI" sz="2800" dirty="0"/>
              <a:t> (80 % vsega prebivalstva) so bili revni in neizobraženi. Živeli so v pomanjkanju, bedi in lakoti. Veliko se jih je preselilo v mesta, kjer so se zaposlili kot </a:t>
            </a:r>
            <a:r>
              <a:rPr lang="sl-SI" sz="2800" b="1" dirty="0"/>
              <a:t>delavci (proletariat)</a:t>
            </a:r>
            <a:r>
              <a:rPr lang="sl-SI" sz="2800" dirty="0"/>
              <a:t> in bili poceni delovna sila. </a:t>
            </a:r>
          </a:p>
          <a:p>
            <a:pPr algn="l"/>
            <a:r>
              <a:rPr lang="sl-SI" sz="2800" dirty="0"/>
              <a:t>Maloštevilno </a:t>
            </a:r>
            <a:r>
              <a:rPr lang="sl-SI" sz="2800" b="1" dirty="0"/>
              <a:t>meščanstvo (buržoazija)</a:t>
            </a:r>
            <a:r>
              <a:rPr lang="sl-SI" sz="2800" dirty="0"/>
              <a:t> je bilo zaradi nerazvite industrije šibko.</a:t>
            </a:r>
          </a:p>
          <a:p>
            <a:pPr algn="l"/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737016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92428" y="502276"/>
            <a:ext cx="1085689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Car Nikolaj II. Romanov</a:t>
            </a:r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 je bil avtokratski vladar, ki je zavračal kakršnekoli reforme. </a:t>
            </a:r>
          </a:p>
          <a:p>
            <a:endParaRPr lang="sl-SI" sz="2800" dirty="0">
              <a:solidFill>
                <a:srgbClr val="004080"/>
              </a:solidFill>
              <a:latin typeface="Verdana" panose="020B0604030504040204" pitchFamily="34" charset="0"/>
            </a:endParaRPr>
          </a:p>
          <a:p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Oporo je imel v pravoslavni cerkvi in plemstvu (1,5% prebivalstva, ki imajo v lasti 25% vse zemlje). </a:t>
            </a:r>
          </a:p>
          <a:p>
            <a:endParaRPr lang="sl-SI" sz="2800" dirty="0">
              <a:solidFill>
                <a:srgbClr val="004080"/>
              </a:solidFill>
              <a:latin typeface="Verdana" panose="020B0604030504040204" pitchFamily="34" charset="0"/>
            </a:endParaRPr>
          </a:p>
          <a:p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Vladavini carja in plemstva je od začetka stoletja nasprotovala </a:t>
            </a:r>
            <a:r>
              <a:rPr lang="sl-SI" sz="2800" b="1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opozicija</a:t>
            </a:r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, ki pa ni bila enotna:</a:t>
            </a:r>
          </a:p>
          <a:p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-  </a:t>
            </a:r>
            <a:r>
              <a:rPr lang="sl-SI" sz="2800" b="0" i="1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meščanstvo</a:t>
            </a:r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 (za omejitev kraljeve oblasti), </a:t>
            </a:r>
          </a:p>
          <a:p>
            <a:pPr marL="457200" indent="-457200">
              <a:buFontTx/>
              <a:buChar char="-"/>
            </a:pPr>
            <a:r>
              <a:rPr lang="sl-SI" sz="2800" b="0" i="1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kmetje</a:t>
            </a:r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 (za revolucijo in oblast kmetov), </a:t>
            </a:r>
          </a:p>
          <a:p>
            <a:pPr marL="457200" indent="-457200">
              <a:buFontTx/>
              <a:buChar char="-"/>
            </a:pPr>
            <a:r>
              <a:rPr lang="sl-SI" sz="2800" b="0" i="1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proletariat </a:t>
            </a:r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lang="sl-SI" sz="2800" b="0" i="0" dirty="0" err="1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manjševiki</a:t>
            </a:r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 - za izboljšanje položaja delavcev z reformami, </a:t>
            </a:r>
            <a:r>
              <a:rPr lang="sl-SI" sz="2800" b="1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boljševiki</a:t>
            </a:r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 - za revolucijo).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645888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389771" y="4971244"/>
            <a:ext cx="2008031" cy="1416677"/>
          </a:xfrm>
        </p:spPr>
        <p:txBody>
          <a:bodyPr>
            <a:normAutofit/>
          </a:bodyPr>
          <a:lstStyle/>
          <a:p>
            <a:r>
              <a:rPr lang="sl-SI" sz="1800" dirty="0"/>
              <a:t>car Nikolaj II. Romanov</a:t>
            </a:r>
          </a:p>
        </p:txBody>
      </p:sp>
      <p:pic>
        <p:nvPicPr>
          <p:cNvPr id="2052" name="Picture 4" descr="Ko je bio car Nikolaj Drugi Romanov? | Tsar nicholas ii, Tsar nicholas,  Russian revoluti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172" y="125702"/>
            <a:ext cx="5189319" cy="6635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661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218941" y="0"/>
            <a:ext cx="117970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S svetovno </a:t>
            </a:r>
            <a:r>
              <a:rPr lang="sl-SI" sz="2800" b="1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vojno so se razmere zaostrile. </a:t>
            </a:r>
          </a:p>
          <a:p>
            <a:endParaRPr lang="sl-SI" sz="2800" b="1" dirty="0">
              <a:solidFill>
                <a:srgbClr val="004080"/>
              </a:solidFill>
              <a:latin typeface="Verdana" panose="020B0604030504040204" pitchFamily="34" charset="0"/>
            </a:endParaRPr>
          </a:p>
          <a:p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Rusija si ni priborila novih ozemelj. </a:t>
            </a:r>
          </a:p>
          <a:p>
            <a:endParaRPr lang="sl-SI" sz="2800" dirty="0">
              <a:solidFill>
                <a:srgbClr val="004080"/>
              </a:solidFill>
              <a:latin typeface="Verdana" panose="020B0604030504040204" pitchFamily="34" charset="0"/>
            </a:endParaRPr>
          </a:p>
          <a:p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Zaradi pomanjkanja delovna sile je bila zemlja neobdelana, proizvodnja je zastajala. </a:t>
            </a:r>
          </a:p>
          <a:p>
            <a:endParaRPr lang="sl-SI" sz="2800" dirty="0">
              <a:solidFill>
                <a:srgbClr val="004080"/>
              </a:solidFill>
              <a:latin typeface="Verdana" panose="020B0604030504040204" pitchFamily="34" charset="0"/>
            </a:endParaRPr>
          </a:p>
          <a:p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Število delavcev se je zaradi potreb vojne industrije povečalo. </a:t>
            </a:r>
          </a:p>
          <a:p>
            <a:endParaRPr lang="sl-SI" sz="2800" dirty="0">
              <a:solidFill>
                <a:srgbClr val="004080"/>
              </a:solidFill>
              <a:latin typeface="Verdana" panose="020B0604030504040204" pitchFamily="34" charset="0"/>
            </a:endParaRPr>
          </a:p>
          <a:p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Car je vodil vojsko neuspešno in nespretno, primanjkovalo je poveljnikov, taktika bojevanja je bila neustrezna, vojska neopremljena, žrtve pa ogromne. </a:t>
            </a:r>
          </a:p>
          <a:p>
            <a:endParaRPr lang="sl-SI" sz="2800" dirty="0">
              <a:solidFill>
                <a:srgbClr val="004080"/>
              </a:solidFill>
              <a:latin typeface="Verdana" panose="020B0604030504040204" pitchFamily="34" charset="0"/>
            </a:endParaRPr>
          </a:p>
          <a:p>
            <a:r>
              <a:rPr lang="sl-SI" sz="2800" b="0" i="0" dirty="0">
                <a:solidFill>
                  <a:srgbClr val="004080"/>
                </a:solidFill>
                <a:effectLst/>
                <a:latin typeface="Verdana" panose="020B0604030504040204" pitchFamily="34" charset="0"/>
              </a:rPr>
              <a:t>Lakote so bile vsakodnevne, delavci pa so bili zaradi številčnosti najbolj prizadeti.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594750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dirty="0">
                <a:solidFill>
                  <a:srgbClr val="660000"/>
                </a:solidFill>
                <a:latin typeface="Verdana" panose="020B0604030504040204" pitchFamily="34" charset="0"/>
              </a:rPr>
              <a:t>F</a:t>
            </a:r>
            <a:r>
              <a:rPr lang="sl-SI" sz="2800" b="1" i="0" dirty="0">
                <a:solidFill>
                  <a:srgbClr val="660000"/>
                </a:solidFill>
                <a:effectLst/>
                <a:latin typeface="Verdana" panose="020B0604030504040204" pitchFamily="34" charset="0"/>
              </a:rPr>
              <a:t>ebruarska revolucija</a:t>
            </a:r>
          </a:p>
          <a:p>
            <a:endParaRPr lang="sl-SI" sz="2800" b="0" i="0" dirty="0">
              <a:solidFill>
                <a:srgbClr val="330000"/>
              </a:solidFill>
              <a:effectLst/>
              <a:latin typeface="Verdana" panose="020B0604030504040204" pitchFamily="34" charset="0"/>
            </a:endParaRPr>
          </a:p>
          <a:p>
            <a:r>
              <a:rPr lang="sl-SI" sz="2800" b="0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Februarja 1917 so nezadovoljstvo, stavke in upori vojakov dosegli višek. </a:t>
            </a:r>
          </a:p>
          <a:p>
            <a:r>
              <a:rPr lang="sl-SI" sz="2800" b="0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Pod geslom </a:t>
            </a:r>
            <a:r>
              <a:rPr lang="sl-SI" sz="2800" b="1" i="1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"Kruha! Dol s carjem in vojno!"</a:t>
            </a:r>
            <a:r>
              <a:rPr lang="sl-SI" sz="2800" b="0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 so v Petrogradu začeli revolucijo. </a:t>
            </a:r>
          </a:p>
          <a:p>
            <a:r>
              <a:rPr lang="sl-SI" sz="2800" b="0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Vojaki, ki naj bi zadušili revolucijo, so se pridružili uporu. Car je odstopil, monarhija je padla.</a:t>
            </a:r>
          </a:p>
          <a:p>
            <a:r>
              <a:rPr lang="sl-SI" sz="2800" b="0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Vendar niso uspeli vzpostaviti močne in enotne vlade. Vpliv so ohranili tudi </a:t>
            </a:r>
            <a:r>
              <a:rPr lang="sl-SI" sz="2800" b="1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sovjeti</a:t>
            </a:r>
            <a:r>
              <a:rPr lang="sl-SI" sz="2800" b="0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 (predstavništva delavcev - boljševikov in </a:t>
            </a:r>
            <a:r>
              <a:rPr lang="sl-SI" sz="2800" b="0" i="0" dirty="0" err="1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manjševikov</a:t>
            </a:r>
            <a:r>
              <a:rPr lang="sl-SI" sz="2800" b="0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, kmetov in vojakov). </a:t>
            </a:r>
          </a:p>
          <a:p>
            <a:r>
              <a:rPr lang="sl-SI" sz="2800" b="0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Razmere so se slabšale, vojna se je nadaljevala, nezadovoljstvo pa raslo. V sovjetih so oblast prevzemali boljševiki. </a:t>
            </a:r>
          </a:p>
          <a:p>
            <a:r>
              <a:rPr lang="sl-SI" sz="2800" b="1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Vladimir </a:t>
            </a:r>
            <a:r>
              <a:rPr lang="sl-SI" sz="2800" b="1" i="0" dirty="0" err="1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Iljič</a:t>
            </a:r>
            <a:r>
              <a:rPr lang="sl-SI" sz="2800" b="1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 Lenin</a:t>
            </a:r>
            <a:r>
              <a:rPr lang="sl-SI" sz="2800" b="0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 se je vrnil v Rusijo in zahteval: </a:t>
            </a:r>
            <a:r>
              <a:rPr lang="sl-SI" sz="2800" b="1" i="1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"Oblast sovjetom! Zemljo kmetom! Mir ljudem!" </a:t>
            </a:r>
            <a:r>
              <a:rPr lang="sl-SI" sz="2800" b="0" i="0" dirty="0">
                <a:solidFill>
                  <a:srgbClr val="330000"/>
                </a:solidFill>
                <a:effectLst/>
                <a:latin typeface="Verdana" panose="020B0604030504040204" pitchFamily="34" charset="0"/>
              </a:rPr>
              <a:t>Revolucija se je nadaljevala.</a:t>
            </a:r>
          </a:p>
        </p:txBody>
      </p:sp>
    </p:spTree>
    <p:extLst>
      <p:ext uri="{BB962C8B-B14F-4D97-AF65-F5344CB8AC3E}">
        <p14:creationId xmlns:p14="http://schemas.microsoft.com/office/powerpoint/2010/main" val="356830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504609" y="5409127"/>
            <a:ext cx="1913586" cy="798490"/>
          </a:xfrm>
        </p:spPr>
        <p:txBody>
          <a:bodyPr>
            <a:normAutofit/>
          </a:bodyPr>
          <a:lstStyle/>
          <a:p>
            <a:r>
              <a:rPr lang="sl-SI" sz="2000" dirty="0"/>
              <a:t>Vladimir </a:t>
            </a:r>
            <a:r>
              <a:rPr lang="sl-SI" sz="2000" dirty="0" err="1"/>
              <a:t>Iljič</a:t>
            </a:r>
            <a:r>
              <a:rPr lang="sl-SI" sz="2000" dirty="0"/>
              <a:t> Lenin</a:t>
            </a: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56822"/>
            <a:ext cx="8149163" cy="5829628"/>
          </a:xfrm>
        </p:spPr>
      </p:pic>
    </p:spTree>
    <p:extLst>
      <p:ext uri="{BB962C8B-B14F-4D97-AF65-F5344CB8AC3E}">
        <p14:creationId xmlns:p14="http://schemas.microsoft.com/office/powerpoint/2010/main" val="3062789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03031" y="1"/>
            <a:ext cx="1197735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i="0" dirty="0">
                <a:solidFill>
                  <a:srgbClr val="660000"/>
                </a:solidFill>
                <a:effectLst/>
                <a:latin typeface="Verdana" panose="020B0604030504040204" pitchFamily="34" charset="0"/>
              </a:rPr>
              <a:t>Oktobrska revolucija</a:t>
            </a:r>
          </a:p>
          <a:p>
            <a:endParaRPr lang="sl-SI" sz="2800" b="1" i="0" dirty="0">
              <a:solidFill>
                <a:srgbClr val="660000"/>
              </a:solidFill>
              <a:effectLst/>
              <a:latin typeface="Verdana" panose="020B0604030504040204" pitchFamily="34" charset="0"/>
            </a:endParaRPr>
          </a:p>
          <a:p>
            <a:r>
              <a:rPr lang="sl-SI" sz="2800" b="0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Revolucija se je začela v noči s 24. na </a:t>
            </a:r>
            <a:r>
              <a:rPr lang="sl-SI" sz="2800" b="1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25. oktober 1917</a:t>
            </a:r>
            <a:r>
              <a:rPr lang="sl-SI" sz="2800" b="0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 v </a:t>
            </a:r>
            <a:r>
              <a:rPr lang="sl-SI" sz="2800" b="1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Petrogradu</a:t>
            </a:r>
            <a:r>
              <a:rPr lang="sl-SI" sz="2800" b="0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 (kasnejši Leningrad, današnji Sankt Peterburgu), ko so s križarke </a:t>
            </a:r>
            <a:r>
              <a:rPr lang="sl-SI" sz="2800" b="0" i="0" dirty="0" err="1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Aurore</a:t>
            </a:r>
            <a:r>
              <a:rPr lang="sl-SI" sz="2800" b="0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 streljali na Zimski dvorec, kjer je bil sedež vlade. </a:t>
            </a:r>
          </a:p>
          <a:p>
            <a:r>
              <a:rPr lang="sl-SI" sz="2800" b="0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Boljševiki so odstavili začasno vlado in prevzeli oblast. Rusija je postala prva socialistična država na svetu. </a:t>
            </a:r>
          </a:p>
          <a:p>
            <a:endParaRPr lang="sl-SI" sz="2800" b="0" i="0" dirty="0">
              <a:solidFill>
                <a:srgbClr val="660033"/>
              </a:solidFill>
              <a:effectLst/>
              <a:latin typeface="Verdana" panose="020B0604030504040204" pitchFamily="34" charset="0"/>
            </a:endParaRPr>
          </a:p>
          <a:p>
            <a:r>
              <a:rPr lang="sl-SI" sz="2800" b="0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Uvedli so korenite spremembe: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sz="2800" b="1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Ustanovljena je bila vlada delavcev in kmetov.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sz="2800" b="1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Zemljo so zaplenili in razdelili kmetom.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sz="2800" b="1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Tovarne so odvzeli lastnikom in jih podržavili.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sz="2800" b="1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Rusija je izstopila iz vojne.</a:t>
            </a:r>
          </a:p>
        </p:txBody>
      </p:sp>
    </p:spTree>
    <p:extLst>
      <p:ext uri="{BB962C8B-B14F-4D97-AF65-F5344CB8AC3E}">
        <p14:creationId xmlns:p14="http://schemas.microsoft.com/office/powerpoint/2010/main" val="3231299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0" y="695457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0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Spomladi 1918 so nasprotniki revolucije ob podpori zahodnih držav organizirali odpor in začela se je </a:t>
            </a:r>
            <a:r>
              <a:rPr lang="sl-SI" sz="2800" b="1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državljanska vojna</a:t>
            </a:r>
            <a:r>
              <a:rPr lang="sl-SI" sz="2800" b="0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 v Rusiji. </a:t>
            </a:r>
          </a:p>
          <a:p>
            <a:endParaRPr lang="sl-SI" sz="2800" b="0" i="0" dirty="0">
              <a:solidFill>
                <a:srgbClr val="660033"/>
              </a:solidFill>
              <a:effectLst/>
              <a:latin typeface="Verdana" panose="020B0604030504040204" pitchFamily="34" charset="0"/>
            </a:endParaRPr>
          </a:p>
          <a:p>
            <a:r>
              <a:rPr lang="sl-SI" sz="2800" b="0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Trajala je do leta 1921, ko so zmagali boljševiki in se utrdili na oblasti. </a:t>
            </a:r>
          </a:p>
          <a:p>
            <a:endParaRPr lang="sl-SI" sz="2800" dirty="0">
              <a:solidFill>
                <a:srgbClr val="660033"/>
              </a:solidFill>
              <a:latin typeface="Verdana" panose="020B0604030504040204" pitchFamily="34" charset="0"/>
            </a:endParaRPr>
          </a:p>
          <a:p>
            <a:r>
              <a:rPr lang="sl-SI" sz="2800" b="0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Uspeh revolucionarjev je odmeval v Evropi in zaradi slabih razmer spodbudil </a:t>
            </a:r>
            <a:r>
              <a:rPr lang="sl-SI" sz="2800" b="1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delavske nemire</a:t>
            </a:r>
            <a:r>
              <a:rPr lang="sl-SI" sz="2800" b="0" i="0" dirty="0">
                <a:solidFill>
                  <a:srgbClr val="660033"/>
                </a:solidFill>
                <a:effectLst/>
                <a:latin typeface="Verdana" panose="020B0604030504040204" pitchFamily="34" charset="0"/>
              </a:rPr>
              <a:t>.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751837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057622" y="4494727"/>
            <a:ext cx="4296177" cy="1661374"/>
          </a:xfrm>
        </p:spPr>
        <p:txBody>
          <a:bodyPr>
            <a:normAutofit/>
          </a:bodyPr>
          <a:lstStyle/>
          <a:p>
            <a:r>
              <a:rPr lang="sl-SI" sz="2000" b="1" dirty="0"/>
              <a:t>karikatura </a:t>
            </a:r>
            <a:r>
              <a:rPr lang="sl-SI" sz="2000" b="1" i="1" dirty="0"/>
              <a:t>"Tovariš Lenin očistil svet nečistoče"</a:t>
            </a:r>
            <a:endParaRPr lang="sl-SI" sz="2000" dirty="0"/>
          </a:p>
        </p:txBody>
      </p:sp>
      <p:pic>
        <p:nvPicPr>
          <p:cNvPr id="3074" name="Picture 2" descr="La Revolución Rusa de 1917: ¿Por qué debemos estudiarla? – IST / LITCI  Urugua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704" y="260300"/>
            <a:ext cx="5303625" cy="6153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7957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536</Words>
  <Application>Microsoft Office PowerPoint</Application>
  <PresentationFormat>Širokozaslonsko</PresentationFormat>
  <Paragraphs>51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Verdana</vt:lpstr>
      <vt:lpstr>Officeova tema</vt:lpstr>
      <vt:lpstr>REVOLUCIJA V RUSIJI 1917</vt:lpstr>
      <vt:lpstr>PowerPointova predstavitev</vt:lpstr>
      <vt:lpstr>car Nikolaj II. Romanov</vt:lpstr>
      <vt:lpstr>PowerPointova predstavitev</vt:lpstr>
      <vt:lpstr>PowerPointova predstavitev</vt:lpstr>
      <vt:lpstr>Vladimir Iljič Lenin</vt:lpstr>
      <vt:lpstr>PowerPointova predstavitev</vt:lpstr>
      <vt:lpstr>PowerPointova predstavitev</vt:lpstr>
      <vt:lpstr>karikatura "Tovariš Lenin očistil svet nečistoče"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REVOLUCIJA V RUSIJI 1917</dc:title>
  <dc:creator>jelko plosinjak</dc:creator>
  <cp:lastModifiedBy>jelko plosinjak</cp:lastModifiedBy>
  <cp:revision>4</cp:revision>
  <dcterms:created xsi:type="dcterms:W3CDTF">2021-05-06T17:52:37Z</dcterms:created>
  <dcterms:modified xsi:type="dcterms:W3CDTF">2022-04-02T14:39:30Z</dcterms:modified>
</cp:coreProperties>
</file>