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0" r:id="rId3"/>
    <p:sldId id="261" r:id="rId4"/>
    <p:sldId id="262" r:id="rId5"/>
    <p:sldId id="259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78" autoAdjust="0"/>
    <p:restoredTop sz="90709" autoAdjust="0"/>
  </p:normalViewPr>
  <p:slideViewPr>
    <p:cSldViewPr>
      <p:cViewPr varScale="1">
        <p:scale>
          <a:sx n="104" d="100"/>
          <a:sy n="104" d="100"/>
        </p:scale>
        <p:origin x="14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E831E8E-AC3D-463A-B21A-542EE9A615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endParaRPr lang="en-US" altLang="sl-SI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68B2D55-B15A-4DAE-8622-5E3B2DEEA9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endParaRPr lang="en-US" altLang="sl-SI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F53D77D-E5BA-4F2A-BE03-D75102FE74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endParaRPr lang="sl-SI" altLang="sl-SI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957FB27-3093-4491-9B77-9CCE17BDF1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fld id="{0D5A8ABC-C785-4AA0-A1B9-D9C0F015B6F4}" type="slidenum">
              <a:rPr lang="en-US" altLang="sl-SI"/>
              <a:pPr/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1725546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B8B1E96-9354-4397-ACB4-2FAB353DC2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endParaRPr lang="en-US" alt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C238ACA-B55D-427C-B63B-B8C7E98EA2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endParaRPr lang="en-US" altLang="sl-SI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8B2803C-C777-470C-B45D-EAAEB955ECC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F9EF795F-4D1E-42F2-9BD0-23E2078AA65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text styles</a:t>
            </a:r>
          </a:p>
          <a:p>
            <a:pPr lvl="1"/>
            <a:r>
              <a:rPr lang="en-US" altLang="sl-SI"/>
              <a:t>Second level</a:t>
            </a:r>
          </a:p>
          <a:p>
            <a:pPr lvl="2"/>
            <a:r>
              <a:rPr lang="en-US" altLang="sl-SI"/>
              <a:t>Third level</a:t>
            </a:r>
          </a:p>
          <a:p>
            <a:pPr lvl="3"/>
            <a:r>
              <a:rPr lang="en-US" altLang="sl-SI"/>
              <a:t>Fourth level</a:t>
            </a:r>
          </a:p>
          <a:p>
            <a:pPr lvl="4"/>
            <a:r>
              <a:rPr lang="en-US" altLang="sl-SI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0435F417-7262-42DE-9824-B9B0C7801B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endParaRPr lang="en-US" altLang="sl-SI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862334C2-98B9-47F9-9F4D-8502B23537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fld id="{05C6361E-BA63-4D36-97AC-DFA4E1375FD1}" type="slidenum">
              <a:rPr lang="en-US" altLang="sl-SI"/>
              <a:pPr/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642851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 descr="Canvas">
            <a:extLst>
              <a:ext uri="{FF2B5EF4-FFF2-40B4-BE49-F238E27FC236}">
                <a16:creationId xmlns:a16="http://schemas.microsoft.com/office/drawing/2014/main" id="{F3061A8A-4401-4804-A8E4-3B84B4FDD3A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sl-SI" altLang="sl-SI" u="none"/>
          </a:p>
        </p:txBody>
      </p:sp>
      <p:pic>
        <p:nvPicPr>
          <p:cNvPr id="19459" name="Picture 3" descr="A:\minispir.GIF">
            <a:extLst>
              <a:ext uri="{FF2B5EF4-FFF2-40B4-BE49-F238E27FC236}">
                <a16:creationId xmlns:a16="http://schemas.microsoft.com/office/drawing/2014/main" id="{8326CD82-4FF8-43DE-A4CD-B818A8818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0" name="Rectangle 4" descr="Canvas">
            <a:extLst>
              <a:ext uri="{FF2B5EF4-FFF2-40B4-BE49-F238E27FC236}">
                <a16:creationId xmlns:a16="http://schemas.microsoft.com/office/drawing/2014/main" id="{3F6D0034-3C14-4196-A4FA-8257F7ACC2C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sl-SI" altLang="sl-SI" u="none"/>
          </a:p>
        </p:txBody>
      </p:sp>
      <p:pic>
        <p:nvPicPr>
          <p:cNvPr id="19461" name="Picture 5" descr="A:\minispir.GIF">
            <a:extLst>
              <a:ext uri="{FF2B5EF4-FFF2-40B4-BE49-F238E27FC236}">
                <a16:creationId xmlns:a16="http://schemas.microsoft.com/office/drawing/2014/main" id="{7C8C8314-B662-4C32-825C-72F059CBD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Rectangle 6">
            <a:extLst>
              <a:ext uri="{FF2B5EF4-FFF2-40B4-BE49-F238E27FC236}">
                <a16:creationId xmlns:a16="http://schemas.microsoft.com/office/drawing/2014/main" id="{C94D8275-FC5B-46C0-84A5-19AE502B47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l-SI" altLang="sl-SI" noProof="0"/>
              <a:t>Click to edit Master title style</a:t>
            </a:r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59FA6361-6819-4AF6-8DC8-6ADC1E7ED85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sl-SI" altLang="sl-SI" noProof="0"/>
              <a:t>Click to edit Master subtitle style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598BD8BC-6343-416E-95FA-C3ECE7A78122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B08B87-982C-499A-A79E-CBF1CBF0B9DE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A70C3286-D60E-44AF-9C40-ED5F6279C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81289939-7DF1-42E3-A806-E33127A907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93C30D5-2231-458B-9303-22BDA048BDED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5EB96-32EB-4377-A583-D7251A3BD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26E50-A595-403F-9D94-40223FE61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C63C5-3720-4CC1-8612-F541AC39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E9445-64AE-4744-96AC-8052EF643127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ECEF7-06F1-4B48-8063-35F38C52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1C445-C2DB-488B-B9D1-78541A443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274E5-A748-42C9-9187-8E46E35C707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30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BD5E20-039B-45C9-9AAD-972228ED1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7784B5-EC15-4520-8618-F233EA012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5446-22AE-4C0C-81EC-1F3440440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D6F6D-1977-4ABC-AD3F-942DB1042469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BE0A4-3D74-43C4-9646-B58224A7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58A56-9A83-420E-9731-A67F08090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60D31-A642-43A3-A5B7-3C55B5FC275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200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3FCA7-DDA3-4457-A553-1B83F66F8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martArt Placeholder 2">
            <a:extLst>
              <a:ext uri="{FF2B5EF4-FFF2-40B4-BE49-F238E27FC236}">
                <a16:creationId xmlns:a16="http://schemas.microsoft.com/office/drawing/2014/main" id="{D47C6022-EF0E-4887-A455-EB11528A8DBC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CA017-13EE-406B-B2A1-513F731E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46064D4-C577-4263-8207-515C4D866371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B9766-94DA-4876-9A4D-1C0E968D1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75D5E-252D-4B8D-B9D1-8636A6DAC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4DD6712-3C47-413A-8D4C-74713437CEB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1535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D4526-0582-4393-AFB9-DF15F7D6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552C3-B150-4932-BF29-F0CE1FFF4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947A-738B-4A6B-9189-6F016A431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FB91AD-08AE-4EC0-AF71-E82C7E94162C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99E89-015A-4F01-911A-AEFF126F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5B927-8F7E-4E32-A032-8B5C17CD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4A68E-9243-478E-B7B7-4BC8BE2758A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6977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58D50-0341-4FE4-A12D-95B0EEF0D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D7568-7666-4E7F-8D31-E2473AD9A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0A4DA-8E8A-4E74-A1AA-CE2BD1A49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76EC8A-4536-4126-9CCC-BBE26FBD15CB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DB421-E8FE-4BC7-B105-00C71041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FD015-7859-4648-BBB8-D225D1551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3004A-6E33-4B90-BD0E-76138F8F9AA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9385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9A08A-AE6F-42E4-B4FF-DA570884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653B1-D0C2-4959-B47E-581A14CC55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309403-538D-4E0C-8917-EC3C636FC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3E059-C5C4-44A0-B7E6-D5B47773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471C32-19EE-4C41-8BE8-E7F1E810DF03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04C8D-E61A-450A-BF5D-544CCCAB8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C465B-CD0C-46F2-AE6B-2260D49D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68728-21E7-4019-BD68-787B5D8473B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6938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7A139-9E77-4C7D-87E6-CC5FA7B2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7E94B-AB7C-46E3-A189-DB233F6AD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2ABC9-32FA-45A5-8BBE-BF542C81F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BBB8F3-67E4-4C4F-8F40-B77C912D0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C925A-8674-45C7-A064-E69228A912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4615EA-AFCF-42CB-AA9E-51AD5408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F4D091-406D-4222-8AE3-F08FF94DE37D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4F4C3-C863-41AC-937A-C04A4B80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293B5-7306-4EF6-BFDD-C362E32D3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F8FC2-BB3E-464D-843D-2BF0B4C3898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3561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1D81F-D3CE-4682-AFCA-51F617546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4904A-C724-4297-A93E-722FE8D9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C5503B-7056-450A-94A7-B2CBB59BA241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08EC0-99B1-4398-B4BA-4D7A45606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56EE4C-8570-404B-B187-F37B6B8A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FDBF8-91B2-44DE-B973-8C993087B89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14910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C7799-CA3F-4EAC-8255-E5E32902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E757F-F7D1-40C4-9B4A-A524EE7CA598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9C5F88-6214-40CB-9DFE-30128D87A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0EDE9-4DF1-4710-933E-C205B1C7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E8AE9-DBA4-417B-B749-6B1DC13E012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1508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3AB5B-AF2D-4DE2-81E3-6DDB53D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BA19A-B018-4554-94E6-D61A5AAB1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6B40A-C2A4-4416-9B29-1A379E24B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3ADDD-5D6E-4DB6-9E87-4ECE4F33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A11DB8-2CC3-45DE-B97F-22B6DB08C7E5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58891-A49F-41AA-B43E-661CD48D5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3D8DE5-5F1E-4E66-B5B2-18A0F4302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16678-66DE-480B-87C7-8B7E6C72BC1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0450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5374B-AF1E-486A-92F5-918B44CE6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AF914-7AE4-44EE-97E0-1BF86959A1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32372-F741-42A6-A98A-D5B335E2D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B5EFB0-802B-4A9F-BE46-9D9735D6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C873DB-D68E-45DE-856E-F71F584BD17D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F4C95-43E7-4A49-892D-1C5EAFAD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54163-3E82-4551-8467-A7086A4C4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F7F7-5B7A-4315-B7E5-B4C518DE416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32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60791B-9CAF-4A08-974F-06CBA9434E7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sl-SI" altLang="sl-SI" u="none"/>
          </a:p>
        </p:txBody>
      </p:sp>
      <p:sp>
        <p:nvSpPr>
          <p:cNvPr id="18435" name="Line 3">
            <a:extLst>
              <a:ext uri="{FF2B5EF4-FFF2-40B4-BE49-F238E27FC236}">
                <a16:creationId xmlns:a16="http://schemas.microsoft.com/office/drawing/2014/main" id="{6E8F4924-93A0-4AA6-A306-3C5A0F351C77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pic>
        <p:nvPicPr>
          <p:cNvPr id="18436" name="Picture 4" descr="A:\minispir.GIF">
            <a:extLst>
              <a:ext uri="{FF2B5EF4-FFF2-40B4-BE49-F238E27FC236}">
                <a16:creationId xmlns:a16="http://schemas.microsoft.com/office/drawing/2014/main" id="{D81AAA02-0603-44C1-B7A2-84386B961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7" name="Picture 5" descr="A:\minispir.GIF">
            <a:extLst>
              <a:ext uri="{FF2B5EF4-FFF2-40B4-BE49-F238E27FC236}">
                <a16:creationId xmlns:a16="http://schemas.microsoft.com/office/drawing/2014/main" id="{991A80D7-0673-4108-B809-8F9A80010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Rectangle 6">
            <a:extLst>
              <a:ext uri="{FF2B5EF4-FFF2-40B4-BE49-F238E27FC236}">
                <a16:creationId xmlns:a16="http://schemas.microsoft.com/office/drawing/2014/main" id="{F0863BDA-A04D-41CA-862A-5ADE9E5CE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title style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73708AC0-6A8C-419E-A228-D0D92BB7D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Click to edit Master text styles</a:t>
            </a:r>
          </a:p>
          <a:p>
            <a:pPr lvl="1"/>
            <a:r>
              <a:rPr lang="sl-SI" altLang="sl-SI"/>
              <a:t>Second level</a:t>
            </a:r>
          </a:p>
          <a:p>
            <a:pPr lvl="2"/>
            <a:r>
              <a:rPr lang="sl-SI" altLang="sl-SI"/>
              <a:t>Third level</a:t>
            </a:r>
          </a:p>
          <a:p>
            <a:pPr lvl="3"/>
            <a:r>
              <a:rPr lang="sl-SI" altLang="sl-SI"/>
              <a:t>Fourth level</a:t>
            </a:r>
          </a:p>
          <a:p>
            <a:pPr lvl="4"/>
            <a:r>
              <a:rPr lang="sl-SI" altLang="sl-SI"/>
              <a:t>Fifth level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D64F0DAC-F146-4652-9B0D-A1966B50DF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fld id="{F451696B-5954-4971-A8FF-C1F1639B3D9A}" type="datetime1">
              <a:rPr lang="en-US" altLang="sl-SI"/>
              <a:pPr/>
              <a:t>5/17/2023</a:t>
            </a:fld>
            <a:endParaRPr lang="sl-SI" altLang="sl-SI"/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3BFEA857-2E2D-4860-A5D6-34DE0AEC63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endParaRPr lang="sl-SI" altLang="sl-SI"/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36D1CD3A-2152-4DFB-8825-B5720BE799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fld id="{0B72ADFE-0ECA-4520-94CD-99EB62723D3E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l.wikipedia.org/w/index.php?title=Varuh_%C4%8Dlovekovih_pravic&amp;action=edit&amp;redlink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B45124-9676-4D21-8E95-484B0C641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7234-6729-48A8-BC9F-4B28A4C7DC8B}" type="slidenum">
              <a:rPr lang="sl-SI" altLang="sl-SI"/>
              <a:pPr/>
              <a:t>1</a:t>
            </a:fld>
            <a:endParaRPr lang="sl-SI" altLang="sl-SI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3E54AF7-543F-4975-80BC-439A4A9DA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ČLOVEKOVE PRAVICE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CE9A99C-6CB6-4048-8118-B2EB5AC4B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572000"/>
          </a:xfrm>
        </p:spPr>
        <p:txBody>
          <a:bodyPr/>
          <a:lstStyle/>
          <a:p>
            <a:r>
              <a:rPr lang="sl-SI" altLang="sl-SI" sz="2800" u="sng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Človekove pravice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 pravice 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</a:rPr>
              <a:t>vseh ljudi.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sl-SI" altLang="sl-SI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sl-SI" altLang="sl-SI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Zapisane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</a:rPr>
              <a:t> so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v </a:t>
            </a:r>
            <a:r>
              <a:rPr lang="sl-SI" altLang="sl-SI" sz="2800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Deklaraciji o človekovih pravicah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v raznih </a:t>
            </a:r>
            <a:r>
              <a:rPr lang="sl-SI" altLang="sl-SI" sz="2800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konvencijah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ter v </a:t>
            </a:r>
            <a:r>
              <a:rPr lang="sl-SI" altLang="sl-SI" sz="2800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Ustav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 republike Slovenije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sl-SI" altLang="sl-SI" sz="2800" u="sng" dirty="0">
                <a:solidFill>
                  <a:srgbClr val="000000"/>
                </a:solidFill>
                <a:latin typeface="Arial" panose="020B0604020202020204" pitchFamily="34" charset="0"/>
              </a:rPr>
              <a:t>Zapisane</a:t>
            </a:r>
            <a:r>
              <a:rPr lang="sl-SI" altLang="sl-SI" sz="2800" dirty="0">
                <a:solidFill>
                  <a:srgbClr val="000000"/>
                </a:solidFill>
                <a:latin typeface="Arial" panose="020B0604020202020204" pitchFamily="34" charset="0"/>
              </a:rPr>
              <a:t> so v posameznih zakonih.</a:t>
            </a:r>
            <a:r>
              <a:rPr lang="sl-SI" altLang="sl-SI" sz="2800" dirty="0"/>
              <a:t> </a:t>
            </a:r>
          </a:p>
          <a:p>
            <a:r>
              <a:rPr lang="sl-SI" altLang="sl-SI" sz="2800" dirty="0">
                <a:cs typeface="Times New Roman" panose="02020603050405020304" pitchFamily="18" charset="0"/>
              </a:rPr>
              <a:t>Za dosledno spoštovanje človekovih pravic skrbi urad </a:t>
            </a:r>
            <a:r>
              <a:rPr lang="sl-SI" altLang="sl-SI" sz="2800" dirty="0">
                <a:solidFill>
                  <a:srgbClr val="CC2200"/>
                </a:solidFill>
                <a:cs typeface="Times New Roman" panose="02020603050405020304" pitchFamily="18" charset="0"/>
                <a:hlinkClick r:id="rId2" tooltip="Varuh človekovih pravic (članek še ni napisan)"/>
              </a:rPr>
              <a:t>Varuha človekovih pravic</a:t>
            </a:r>
            <a:r>
              <a:rPr lang="sl-SI" altLang="sl-SI" sz="2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5719FF-BEAF-4F00-8A8A-F6718FDF7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77FC6-9DF7-4E3C-90B4-0BCC507BEBFF}" type="slidenum">
              <a:rPr lang="sl-SI" altLang="sl-SI"/>
              <a:pPr/>
              <a:t>2</a:t>
            </a:fld>
            <a:endParaRPr lang="sl-SI" altLang="sl-SI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6438E64C-7010-42F1-BF57-B9469EA86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Delitev človekovih pravic</a:t>
            </a:r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8C5F5CE8-BC54-4F0F-97B7-3734914E7E4C}"/>
              </a:ext>
            </a:extLst>
          </p:cNvPr>
          <p:cNvGraphicFramePr>
            <a:graphicFrameLocks noGrp="1" noChangeAspect="1"/>
          </p:cNvGraphicFramePr>
          <p:nvPr>
            <p:ph type="dgm" idx="1"/>
          </p:nvPr>
        </p:nvGraphicFramePr>
        <p:xfrm>
          <a:off x="990600" y="2209800"/>
          <a:ext cx="77724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MS Org Chart" r:id="rId3" imgW="7619760" imgH="1130040" progId="OrgPlusWOPX.4">
                  <p:embed followColorScheme="full"/>
                </p:oleObj>
              </mc:Choice>
              <mc:Fallback>
                <p:oleObj name="MS Org Chart" r:id="rId3" imgW="7619760" imgH="113004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09800"/>
                        <a:ext cx="7772400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2D902E-B614-4992-9505-BAEBAFCE9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E63E-42BE-43C9-80DE-A1ED00CA31EF}" type="slidenum">
              <a:rPr lang="sl-SI" altLang="sl-SI"/>
              <a:pPr/>
              <a:t>3</a:t>
            </a:fld>
            <a:endParaRPr lang="sl-SI" altLang="sl-SI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F57FE3E5-19BF-46AF-B7F3-A47838ECA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CIVILNE IN POLITIČNE PRAVICE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C77D2AC-C593-428D-A916-576B380D0B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z="2800" dirty="0"/>
              <a:t>Kažejo svoboščine posameznika v družbi</a:t>
            </a:r>
          </a:p>
          <a:p>
            <a:pPr>
              <a:lnSpc>
                <a:spcPct val="90000"/>
              </a:lnSpc>
            </a:pPr>
            <a:r>
              <a:rPr lang="sl-SI" altLang="sl-SI" sz="2800" u="sng" dirty="0"/>
              <a:t>Obsegajo pravico: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življenja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varnosti (ni nasilja ali vojn)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pravičnega in enakega obravnavanja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pravne in politične svobode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poštenega sojenja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pravnega varstva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      * do izražanja misli in svobode izmenjave       mnenj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57A6FA5-7FD0-44F6-B098-DC34E8F94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F68D-DA36-4660-9646-E5A17DC1F814}" type="slidenum">
              <a:rPr lang="sl-SI" altLang="sl-SI"/>
              <a:pPr/>
              <a:t>4</a:t>
            </a:fld>
            <a:endParaRPr lang="sl-SI" altLang="sl-SI"/>
          </a:p>
        </p:txBody>
      </p:sp>
      <p:sp>
        <p:nvSpPr>
          <p:cNvPr id="27650" name="Rectangle 3074">
            <a:extLst>
              <a:ext uri="{FF2B5EF4-FFF2-40B4-BE49-F238E27FC236}">
                <a16:creationId xmlns:a16="http://schemas.microsoft.com/office/drawing/2014/main" id="{BAB10C7D-34A0-45EF-AC13-E867D01BB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SOCIALNE, EKONOMSKE IN KULTURNE PRAVICE</a:t>
            </a:r>
          </a:p>
        </p:txBody>
      </p:sp>
      <p:sp>
        <p:nvSpPr>
          <p:cNvPr id="27651" name="Rectangle 3075">
            <a:extLst>
              <a:ext uri="{FF2B5EF4-FFF2-40B4-BE49-F238E27FC236}">
                <a16:creationId xmlns:a16="http://schemas.microsoft.com/office/drawing/2014/main" id="{A0184561-D605-4E7D-BE74-19B4B00B4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dirty="0"/>
              <a:t>(kar družba dolguje posameznik)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sl-SI" altLang="sl-SI" sz="2800" u="sng" dirty="0"/>
              <a:t>Obsegajo pravico</a:t>
            </a:r>
            <a:r>
              <a:rPr lang="sl-SI" altLang="sl-SI" sz="2800" dirty="0"/>
              <a:t>: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enakega življenjskega standarda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hrane in zavetja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zdravstvenega varstva in izobraževanja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dela in svobodne izbire dela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enakega izplačila za enako opravljeno delo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počitka</a:t>
            </a:r>
          </a:p>
          <a:p>
            <a:pPr>
              <a:lnSpc>
                <a:spcPct val="90000"/>
              </a:lnSpc>
            </a:pPr>
            <a:r>
              <a:rPr lang="sl-SI" altLang="sl-SI" sz="2800" dirty="0"/>
              <a:t>do kulturnih in umetniških aktivnosti</a:t>
            </a:r>
          </a:p>
          <a:p>
            <a:pPr>
              <a:lnSpc>
                <a:spcPct val="90000"/>
              </a:lnSpc>
            </a:pPr>
            <a:endParaRPr lang="sl-SI" altLang="sl-SI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EF25C0D-EE92-4BCF-A505-7DF38EAC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A1D7-0949-4271-85E4-D9456A8B52BE}" type="slidenum">
              <a:rPr lang="sl-SI" altLang="sl-SI"/>
              <a:pPr/>
              <a:t>5</a:t>
            </a:fld>
            <a:endParaRPr lang="sl-SI" altLang="sl-SI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21F5D99-5DE3-47AD-B896-2D24F5956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DEKLARACIJA O ČLOVEKOVIH PRAVICAH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61DAAEA-4369-48F4-AFC3-42B9AA809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620000" cy="4114800"/>
          </a:xfrm>
        </p:spPr>
        <p:txBody>
          <a:bodyPr/>
          <a:lstStyle/>
          <a:p>
            <a:r>
              <a:rPr lang="sl-SI" altLang="sl-SI" dirty="0"/>
              <a:t>Sprejetje  Splošne deklaracije o človekovih pravicah </a:t>
            </a:r>
            <a:r>
              <a:rPr lang="sl-SI" altLang="sl-SI" dirty="0">
                <a:sym typeface="Wingdings" panose="05000000000000000000" pitchFamily="2" charset="2"/>
              </a:rPr>
              <a:t> 1948</a:t>
            </a:r>
          </a:p>
          <a:p>
            <a:r>
              <a:rPr lang="sl-SI" altLang="sl-SI" dirty="0">
                <a:sym typeface="Wingdings" panose="05000000000000000000" pitchFamily="2" charset="2"/>
              </a:rPr>
              <a:t>Ni pravno zavezujoča</a:t>
            </a:r>
          </a:p>
          <a:p>
            <a:pPr>
              <a:buFontTx/>
              <a:buNone/>
            </a:pPr>
            <a:endParaRPr lang="sl-SI" alt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C1AD16C-3C98-4687-AE1C-BB69E9428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75E4-3D39-401F-B903-F255E6726FAB}" type="slidenum">
              <a:rPr lang="sl-SI" altLang="sl-SI"/>
              <a:pPr/>
              <a:t>6</a:t>
            </a:fld>
            <a:endParaRPr lang="sl-SI" altLang="sl-SI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F991B450-39EB-4432-AF53-91E8F5AB53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USTAVA 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1DD774B-2C33-4F2F-9625-B44A78893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200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l-SI" altLang="sl-SI" sz="2800"/>
              <a:t>Vsebuje številne elemente varstva človekovih pravic: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sl-SI" altLang="sl-SI" sz="2800"/>
              <a:t>Vključuje člene o varstvu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sl-SI" altLang="sl-SI" sz="2800"/>
              <a:t>Omogoča in zagotavlja pravico do zbiranja in združevanja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sl-SI" altLang="sl-SI" sz="2800"/>
              <a:t>Vsakomur zagotavlja enake človekove pravice in temeljne svoboščine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sl-SI" altLang="sl-SI" sz="2800"/>
              <a:t>Zagotavlja svobodo izražanja misli, govora in tiska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sl-SI" altLang="sl-SI" sz="2800"/>
              <a:t>Zagotavlja svobodo znanstvenega in umetniškega ustvarjanja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182426-D102-4747-9EA9-1A723674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26BC-9019-422A-84C5-D13D44B606B4}" type="slidenum">
              <a:rPr lang="sl-SI" altLang="sl-SI"/>
              <a:pPr/>
              <a:t>7</a:t>
            </a:fld>
            <a:endParaRPr lang="sl-SI" altLang="sl-SI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B4D226B-516F-46DB-B201-A98202032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POENOSTAVLJEN ZAPIS ČLOVEKOVIH PRAVIC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EE69FF2-E673-41D5-BE0B-7B97142C6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Vsi ljudje se rodijo svobodni in imajo enake pravice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Ljudje so med seboj enaki ne glede na barvo kože, spol narodnost, vero ali prepričanje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Vsakdo ima pravico do življenja, prostosti in osebne varnosti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Z nikomer se ne sme ravnati kot s sužnjem.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Nikogar se ne se mučiti ali poniževati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sl-SI" altLang="sl-SI" sz="2800"/>
              <a:t>Vsakdo ima pravico, da se mu prizna sposobnost in odgovornost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7C758C-5255-42D5-B031-75307B4C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F35D-77B8-4FAA-B2E6-E81D66BD6B09}" type="slidenum">
              <a:rPr lang="sl-SI" altLang="sl-SI"/>
              <a:pPr/>
              <a:t>8</a:t>
            </a:fld>
            <a:endParaRPr lang="sl-SI" altLang="sl-SI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52B26C44-2888-4470-AF72-93692D6DE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altLang="sl-SI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BC2E104-224B-444A-89CB-DBF871176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620000" cy="5562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7"/>
            </a:pPr>
            <a:r>
              <a:rPr lang="sl-SI" altLang="sl-SI" sz="2800"/>
              <a:t>Vsakdo ima pravico, da ga sodniki obravnavajo enako kot vse druge ljudi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7"/>
            </a:pPr>
            <a:r>
              <a:rPr lang="sl-SI" altLang="sl-SI" sz="2800"/>
              <a:t>Vsakdo ima pravico, da ga zaščitijo predstavniki države in sodišč, če je ogrožen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7"/>
            </a:pPr>
            <a:r>
              <a:rPr lang="sl-SI" altLang="sl-SI" sz="2800"/>
              <a:t>Nikogar se ne sme brez razloga zapreti ali izgnati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7"/>
            </a:pPr>
            <a:r>
              <a:rPr lang="sl-SI" altLang="sl-SI" sz="2800"/>
              <a:t> Vsakdo ima pravico, da se mu sodi javno in pravično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l-SI" altLang="sl-SI" sz="2800"/>
              <a:t>IZVIREN, PRECEJ BOLJ ZAPLETEN ZAPIS SE NAHAJA V SPLOŠNI DEKLARACIJI ČLOVEKOVIH PRAVIC, KI JO JE LETA 1948 SPREJELA GENERALNA SKUPŠČINA OZN.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0</TotalTime>
  <Words>360</Words>
  <Application>Microsoft Office PowerPoint</Application>
  <PresentationFormat>Diaprojekcija na zaslonu (4:3)</PresentationFormat>
  <Paragraphs>56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Wingdings</vt:lpstr>
      <vt:lpstr>Notebook</vt:lpstr>
      <vt:lpstr>MS Org Chart</vt:lpstr>
      <vt:lpstr>ČLOVEKOVE PRAVICE</vt:lpstr>
      <vt:lpstr>Delitev človekovih pravic</vt:lpstr>
      <vt:lpstr>CIVILNE IN POLITIČNE PRAVICE</vt:lpstr>
      <vt:lpstr>SOCIALNE, EKONOMSKE IN KULTURNE PRAVICE</vt:lpstr>
      <vt:lpstr>DEKLARACIJA O ČLOVEKOVIH PRAVICAH</vt:lpstr>
      <vt:lpstr>USTAVA RS</vt:lpstr>
      <vt:lpstr>POENOSTAVLJEN ZAPIS ČLOVEKOVIH PRAVIC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2019-06-03T09:09:51Z</dcterms:created>
  <dcterms:modified xsi:type="dcterms:W3CDTF">2023-05-17T07:28:42Z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RL">
    <vt:lpwstr>https://dijaski.net</vt:lpwstr>
  </property>
</Properties>
</file>