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1"/>
  </p:sldMasterIdLst>
  <p:sldIdLst>
    <p:sldId id="256" r:id="rId2"/>
    <p:sldId id="258" r:id="rId3"/>
    <p:sldId id="272" r:id="rId4"/>
    <p:sldId id="259" r:id="rId5"/>
    <p:sldId id="276" r:id="rId6"/>
    <p:sldId id="264" r:id="rId7"/>
    <p:sldId id="265" r:id="rId8"/>
    <p:sldId id="277" r:id="rId9"/>
    <p:sldId id="266" r:id="rId10"/>
    <p:sldId id="267" r:id="rId11"/>
    <p:sldId id="273" r:id="rId12"/>
    <p:sldId id="260" r:id="rId13"/>
    <p:sldId id="262" r:id="rId14"/>
    <p:sldId id="271" r:id="rId15"/>
    <p:sldId id="263" r:id="rId16"/>
    <p:sldId id="269" r:id="rId17"/>
    <p:sldId id="274" r:id="rId18"/>
    <p:sldId id="268" r:id="rId19"/>
    <p:sldId id="270" r:id="rId20"/>
    <p:sldId id="275" r:id="rId21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>
            <a:extLst>
              <a:ext uri="{FF2B5EF4-FFF2-40B4-BE49-F238E27FC236}">
                <a16:creationId xmlns:a16="http://schemas.microsoft.com/office/drawing/2014/main" id="{E264253E-2682-43F6-82D4-2CA00D65DF9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6563" name="Group 3">
              <a:extLst>
                <a:ext uri="{FF2B5EF4-FFF2-40B4-BE49-F238E27FC236}">
                  <a16:creationId xmlns:a16="http://schemas.microsoft.com/office/drawing/2014/main" id="{62C7C291-45C4-415B-81C8-37077253A92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564" name="Freeform 4">
                <a:extLst>
                  <a:ext uri="{FF2B5EF4-FFF2-40B4-BE49-F238E27FC236}">
                    <a16:creationId xmlns:a16="http://schemas.microsoft.com/office/drawing/2014/main" id="{0C05BDD6-BBC0-4E94-BB89-9EB1BD40FC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6565" name="Freeform 5">
                <a:extLst>
                  <a:ext uri="{FF2B5EF4-FFF2-40B4-BE49-F238E27FC236}">
                    <a16:creationId xmlns:a16="http://schemas.microsoft.com/office/drawing/2014/main" id="{510C2475-F020-4195-9318-BEC5B5BAEE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6566" name="Freeform 6">
                <a:extLst>
                  <a:ext uri="{FF2B5EF4-FFF2-40B4-BE49-F238E27FC236}">
                    <a16:creationId xmlns:a16="http://schemas.microsoft.com/office/drawing/2014/main" id="{DBD7C835-0B3A-42C5-8635-9BCD26863D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6567" name="Freeform 7">
                <a:extLst>
                  <a:ext uri="{FF2B5EF4-FFF2-40B4-BE49-F238E27FC236}">
                    <a16:creationId xmlns:a16="http://schemas.microsoft.com/office/drawing/2014/main" id="{E273290E-A012-4FB7-B2E2-4652000A3E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6568" name="Freeform 8">
                <a:extLst>
                  <a:ext uri="{FF2B5EF4-FFF2-40B4-BE49-F238E27FC236}">
                    <a16:creationId xmlns:a16="http://schemas.microsoft.com/office/drawing/2014/main" id="{91D1B56E-417B-4CF4-B8E8-19B3A9CC73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66569" name="Freeform 9">
              <a:extLst>
                <a:ext uri="{FF2B5EF4-FFF2-40B4-BE49-F238E27FC236}">
                  <a16:creationId xmlns:a16="http://schemas.microsoft.com/office/drawing/2014/main" id="{5AFC367A-BB82-4160-BEAD-6D8FFDFC50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6570" name="Freeform 10">
              <a:extLst>
                <a:ext uri="{FF2B5EF4-FFF2-40B4-BE49-F238E27FC236}">
                  <a16:creationId xmlns:a16="http://schemas.microsoft.com/office/drawing/2014/main" id="{BE305F4B-5F0F-4E8F-96F6-9748A51674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66571" name="Rectangle 11">
            <a:extLst>
              <a:ext uri="{FF2B5EF4-FFF2-40B4-BE49-F238E27FC236}">
                <a16:creationId xmlns:a16="http://schemas.microsoft.com/office/drawing/2014/main" id="{4D6585D9-48F2-4F51-A526-AE3126590C6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id="{5C498210-4A3B-40BB-8C9F-F591164158B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66573" name="Rectangle 13">
            <a:extLst>
              <a:ext uri="{FF2B5EF4-FFF2-40B4-BE49-F238E27FC236}">
                <a16:creationId xmlns:a16="http://schemas.microsoft.com/office/drawing/2014/main" id="{B3B4E8BA-A8EF-4045-9F4F-F487FC06272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6574" name="Rectangle 14">
            <a:extLst>
              <a:ext uri="{FF2B5EF4-FFF2-40B4-BE49-F238E27FC236}">
                <a16:creationId xmlns:a16="http://schemas.microsoft.com/office/drawing/2014/main" id="{075989CB-E273-4A39-B358-33C3781D10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6575" name="Rectangle 15">
            <a:extLst>
              <a:ext uri="{FF2B5EF4-FFF2-40B4-BE49-F238E27FC236}">
                <a16:creationId xmlns:a16="http://schemas.microsoft.com/office/drawing/2014/main" id="{8521120A-AFA3-41B8-8C21-8D122B7B4A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FE0FEF-BD2B-42DA-B9E4-1AAE2C9721E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61EC7-D9BF-43C7-B12B-3E3D5689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FEE2B-56CF-4CA2-AC6A-1A8F7DBA4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3EB2C-B9FD-42E1-AB63-95D70C29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F3BD2-C318-48D4-A218-48C062366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97DC1E-02F4-4F87-A7AC-4C7F8B19E0B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D4233-2831-4D79-899A-C2C6BEC309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8970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AA81BF-56BF-42B7-87EF-5D1735ACC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96155-795C-4058-94FE-2E3DD7949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CAC3-EEE8-47CD-B769-7BEB41B5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D591F-4542-4A49-820A-ECFCD38E25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06DC11-7236-4FBD-9FB7-4771B2347C5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B3D09-27F9-4AAB-A490-2F7CC57B98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165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97A4-204D-408D-9C11-233986D1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E328C-C6BD-4D5B-B062-E09417E38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C3E4C-1D59-48F2-8192-91A82BEB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428D7-10EC-48A8-A8F4-D5A96D58CF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E97A10-73CC-4E0E-9CC0-DF3736D02BE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99093-E214-48D3-96E9-FF389862AD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708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1F022-077A-436B-AE24-714AFC018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0B619-2D47-418E-AB97-71239BB9C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7EDEE-9AFD-4546-933E-85F9788A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5CFA2-8A16-4D6F-B019-E0C15DB7B3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94BDDE-B631-49AD-A8B4-CF7C059E24E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809B1-DDD6-4AEF-A978-99755733CE1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790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DF0F9-5759-4DE5-A8E3-52E91705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EADD8-42E1-41F6-86F3-694D4CE8E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3EE31-78C6-4E45-B7D8-B370B9544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2E1E4-237D-46F3-BE02-44E3FD997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D8E4B-188A-4E5F-B8F2-61F6034B2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9725C9-DEAE-4AD1-BBF3-7C9514CFFF9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BF4548-516A-4C8F-9325-5EFBFFB11F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397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77551-9A71-4D56-9B03-FCDB5B41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4588C-C4CA-4238-AAAF-2E54D87F9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DAD25-4A5F-4BB4-9CBE-4B2F4EA0F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34C5C-CAA1-4CF3-AA1C-AA5374E14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A864A0-EEFB-4792-9619-13E5E1FE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3ED3FB-07E6-4B43-A009-342215E4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E3F467-703A-4E84-9444-A49F532196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8842DB-73C7-4404-BFBB-169835C58FF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6A75078-5424-403D-B459-1A335CF92F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682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69EA1-2C03-408D-A37D-9362FDEA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2132C-C039-4380-BC8B-7D4C4B31E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869F4-4944-42BA-BD88-FBA5A48D1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374D60-735B-4A21-9A63-8D11CF013BE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FAAAB-B620-4C4A-B49B-B18CB5DBE3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191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28E06D-2FBC-4E70-BB8E-4F538D7C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3FB16D-780C-4954-88F6-52101877C8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64A669-3178-4D23-B0E4-C81119FBFB5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B7F01-19A2-48B8-8022-1553A7EF79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058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EBB63-0F67-47A1-803F-832E08B3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F732B-F515-40BD-94CB-FD0F8871B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621CD-2508-4579-87A0-B5B4CE110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F2879-70C6-4D3B-8841-49704E74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79E52-D0AC-492C-9981-36425CA23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73E75B-6491-41F9-833C-183BEA47C67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47466AC-2D18-4DC3-8483-3C3C988895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682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05442-BA99-45FF-A178-B31CCC3C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9491E-0952-4065-8893-AA583895B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25BB4-E573-4C9E-B7F9-4EB122282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4C46C-096D-47E4-BBEE-59773C87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306AF-71CE-4CDF-B0D8-E2F102C2E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D47DCA-6186-478B-98EC-2E1F27EF661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03E6E9-08B5-4B03-9BD8-2E0EDBD24D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996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F24880D-B979-459F-85FA-C3689C055D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sl-SI" altLang="sl-SI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E3B1618-D332-4594-97F7-2732997C2B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2C70E8-CFA3-4D88-A051-58581325FF07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65540" name="Group 4">
            <a:extLst>
              <a:ext uri="{FF2B5EF4-FFF2-40B4-BE49-F238E27FC236}">
                <a16:creationId xmlns:a16="http://schemas.microsoft.com/office/drawing/2014/main" id="{9B5C708D-295F-47F6-BC48-A10018F33FD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5541" name="Group 5">
              <a:extLst>
                <a:ext uri="{FF2B5EF4-FFF2-40B4-BE49-F238E27FC236}">
                  <a16:creationId xmlns:a16="http://schemas.microsoft.com/office/drawing/2014/main" id="{B20C8004-8DDF-4158-B93A-D574D46FF3F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5542" name="Freeform 6">
                <a:extLst>
                  <a:ext uri="{FF2B5EF4-FFF2-40B4-BE49-F238E27FC236}">
                    <a16:creationId xmlns:a16="http://schemas.microsoft.com/office/drawing/2014/main" id="{DB7245C3-7624-4369-B086-DBDA2B588D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5543" name="Freeform 7">
                <a:extLst>
                  <a:ext uri="{FF2B5EF4-FFF2-40B4-BE49-F238E27FC236}">
                    <a16:creationId xmlns:a16="http://schemas.microsoft.com/office/drawing/2014/main" id="{AD5A8878-31EA-4067-A013-6D1023E7344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5544" name="Freeform 8">
                <a:extLst>
                  <a:ext uri="{FF2B5EF4-FFF2-40B4-BE49-F238E27FC236}">
                    <a16:creationId xmlns:a16="http://schemas.microsoft.com/office/drawing/2014/main" id="{DD670273-39CB-4128-99ED-ABE9278A01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5545" name="Freeform 9">
                <a:extLst>
                  <a:ext uri="{FF2B5EF4-FFF2-40B4-BE49-F238E27FC236}">
                    <a16:creationId xmlns:a16="http://schemas.microsoft.com/office/drawing/2014/main" id="{80D68135-2402-4733-8D9D-08F1DAA3CB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5546" name="Freeform 10">
                <a:extLst>
                  <a:ext uri="{FF2B5EF4-FFF2-40B4-BE49-F238E27FC236}">
                    <a16:creationId xmlns:a16="http://schemas.microsoft.com/office/drawing/2014/main" id="{957D7F28-DAEB-4B34-8CD2-357456583F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65547" name="Freeform 11">
              <a:extLst>
                <a:ext uri="{FF2B5EF4-FFF2-40B4-BE49-F238E27FC236}">
                  <a16:creationId xmlns:a16="http://schemas.microsoft.com/office/drawing/2014/main" id="{5F4FD2A4-6F00-4468-A101-C6642A0274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5548" name="Freeform 12">
              <a:extLst>
                <a:ext uri="{FF2B5EF4-FFF2-40B4-BE49-F238E27FC236}">
                  <a16:creationId xmlns:a16="http://schemas.microsoft.com/office/drawing/2014/main" id="{41B18566-42F8-4E32-A461-7B5BE0B6F3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65549" name="Rectangle 13">
            <a:extLst>
              <a:ext uri="{FF2B5EF4-FFF2-40B4-BE49-F238E27FC236}">
                <a16:creationId xmlns:a16="http://schemas.microsoft.com/office/drawing/2014/main" id="{19D77D67-ED3B-4A50-A313-77200C24306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65550" name="Rectangle 14">
            <a:extLst>
              <a:ext uri="{FF2B5EF4-FFF2-40B4-BE49-F238E27FC236}">
                <a16:creationId xmlns:a16="http://schemas.microsoft.com/office/drawing/2014/main" id="{0B7CA68A-2F7A-4565-9BAF-0F27D21CA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sl-SI" altLang="sl-SI"/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58DB9004-7188-41CE-8D94-2F4686088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kti.svarog.org/nase_osoncje/zemlja.html" TargetMode="External"/><Relationship Id="rId2" Type="http://schemas.openxmlformats.org/officeDocument/2006/relationships/hyperlink" Target="http://sl.wikipedia.org/wiki/Zemlj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dros.si/vesolje/zemlja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023AD2-B67C-40DB-840A-ABA25DD2C3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/>
              <a:t>PLANET ZEMLJA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ECE8E1D-EC84-4D5F-97D2-B2DE62F1BF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ACA1F4F-9303-41AE-BE40-29D08FA32F8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KENOZOIK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BDB3905-2DD5-48FA-A217-F6B968064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r>
              <a:rPr lang="sl-SI" altLang="sl-SI" dirty="0"/>
              <a:t>Geološka sedanjost, začne se pred 65 milijoni let</a:t>
            </a:r>
          </a:p>
          <a:p>
            <a:r>
              <a:rPr lang="sl-SI" altLang="sl-SI" dirty="0"/>
              <a:t>Delimo ga na terciar in kvartar</a:t>
            </a:r>
          </a:p>
          <a:p>
            <a:r>
              <a:rPr lang="sl-SI" altLang="sl-SI" dirty="0"/>
              <a:t>Menjavanje toplih in ledenih dob</a:t>
            </a:r>
          </a:p>
          <a:p>
            <a:r>
              <a:rPr lang="sl-SI" altLang="sl-SI" dirty="0"/>
              <a:t>Pojavi se človek (pred 2 milijona leti)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9DB65A19-7576-47DC-8666-AF03A1D02D3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OBLIKA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32B1A785-6322-4A1C-9758-84EAF5FC0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r>
              <a:rPr lang="sl-SI" altLang="sl-SI"/>
              <a:t>Zemlja ima obliko geoida ( malce sploščena krogla)</a:t>
            </a:r>
          </a:p>
          <a:p>
            <a:r>
              <a:rPr lang="sl-SI" altLang="sl-SI"/>
              <a:t>Nagnjena pod kotom 23,5 °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glede na tirnico po kateri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Zemlja obkroža Sonce</a:t>
            </a:r>
          </a:p>
          <a:p>
            <a:endParaRPr lang="sl-SI" altLang="sl-SI"/>
          </a:p>
        </p:txBody>
      </p:sp>
      <p:pic>
        <p:nvPicPr>
          <p:cNvPr id="74756" name="Picture 4" descr="fgdf">
            <a:extLst>
              <a:ext uri="{FF2B5EF4-FFF2-40B4-BE49-F238E27FC236}">
                <a16:creationId xmlns:a16="http://schemas.microsoft.com/office/drawing/2014/main" id="{82521463-A965-4603-9038-82FC04443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492375"/>
            <a:ext cx="4357687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70B87C2-56A6-4359-AF61-D320BD73D24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209675"/>
          </a:xfrm>
        </p:spPr>
        <p:txBody>
          <a:bodyPr/>
          <a:lstStyle/>
          <a:p>
            <a:r>
              <a:rPr lang="sl-SI" altLang="sl-SI"/>
              <a:t>NOTRANJA SESTAVA ZEMLJE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589B8F2-5162-4CF3-8F79-6DB338D40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1800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Skorja je najtanjša plast. Perdstavlja le 1% debeline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Plašč je najdebelejša plast. Zavzema 80% debeline. Delimo ga na zgornji in spodnji plašč. Zgornji plašč je trden, spodnji pa tekoč. . Na spodnjem plašču “plava” litosfera</a:t>
            </a:r>
          </a:p>
        </p:txBody>
      </p:sp>
      <p:pic>
        <p:nvPicPr>
          <p:cNvPr id="16389" name="Picture 5" descr="Slika:Jordens inre-numbers.svg">
            <a:extLst>
              <a:ext uri="{FF2B5EF4-FFF2-40B4-BE49-F238E27FC236}">
                <a16:creationId xmlns:a16="http://schemas.microsoft.com/office/drawing/2014/main" id="{5FCCCB9A-7D1B-4457-B0D3-F54836B77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82"/>
          <a:stretch>
            <a:fillRect/>
          </a:stretch>
        </p:blipFill>
        <p:spPr bwMode="auto">
          <a:xfrm>
            <a:off x="0" y="2997200"/>
            <a:ext cx="3563938" cy="39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47A09CB7-D906-4B28-A147-1DBA28FD1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284538"/>
            <a:ext cx="1512887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l-SI" altLang="sl-SI">
                <a:latin typeface="Garamond" panose="02020404030301010803" pitchFamily="18" charset="0"/>
              </a:rPr>
              <a:t>Površje</a:t>
            </a:r>
          </a:p>
          <a:p>
            <a:pPr eaLnBrk="1" hangingPunct="1">
              <a:spcBef>
                <a:spcPct val="50000"/>
              </a:spcBef>
            </a:pPr>
            <a:r>
              <a:rPr lang="sl-SI" altLang="sl-SI">
                <a:latin typeface="Garamond" panose="02020404030301010803" pitchFamily="18" charset="0"/>
              </a:rPr>
              <a:t>Skorja</a:t>
            </a:r>
          </a:p>
          <a:p>
            <a:pPr eaLnBrk="1" hangingPunct="1">
              <a:spcBef>
                <a:spcPct val="50000"/>
              </a:spcBef>
            </a:pPr>
            <a:endParaRPr lang="sl-SI" altLang="sl-SI">
              <a:latin typeface="Garamond" panose="02020404030301010803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sl-SI" altLang="sl-SI">
                <a:latin typeface="Garamond" panose="02020404030301010803" pitchFamily="18" charset="0"/>
              </a:rPr>
              <a:t>Zgornji plašč</a:t>
            </a:r>
          </a:p>
          <a:p>
            <a:pPr eaLnBrk="1" hangingPunct="1">
              <a:spcBef>
                <a:spcPct val="50000"/>
              </a:spcBef>
            </a:pPr>
            <a:r>
              <a:rPr lang="sl-SI" altLang="sl-SI">
                <a:latin typeface="Garamond" panose="02020404030301010803" pitchFamily="18" charset="0"/>
              </a:rPr>
              <a:t>Spodnji plašč</a:t>
            </a:r>
          </a:p>
          <a:p>
            <a:pPr eaLnBrk="1" hangingPunct="1">
              <a:spcBef>
                <a:spcPct val="50000"/>
              </a:spcBef>
            </a:pPr>
            <a:endParaRPr lang="sl-SI" altLang="sl-SI">
              <a:latin typeface="Garamond" panose="02020404030301010803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sl-SI" altLang="sl-SI">
                <a:latin typeface="Garamond" panose="02020404030301010803" pitchFamily="18" charset="0"/>
              </a:rPr>
              <a:t>Zunanje jedro</a:t>
            </a:r>
          </a:p>
          <a:p>
            <a:pPr eaLnBrk="1" hangingPunct="1">
              <a:spcBef>
                <a:spcPct val="50000"/>
              </a:spcBef>
            </a:pPr>
            <a:r>
              <a:rPr lang="sl-SI" altLang="sl-SI">
                <a:latin typeface="Garamond" panose="02020404030301010803" pitchFamily="18" charset="0"/>
              </a:rPr>
              <a:t>Notranje jedro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698F9AC2-28CD-4580-8EF0-6122BA52B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3284538"/>
            <a:ext cx="3671887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sl-SI" altLang="sl-SI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Jedro je sestavljeno iz železa. Delimo ga na zunanje in notranje; zunanje jedro je tekoče, notranje pa zaradi velikih pritiskov trdno</a:t>
            </a:r>
          </a:p>
          <a:p>
            <a:pPr eaLnBrk="1" hangingPunct="1">
              <a:spcBef>
                <a:spcPct val="50000"/>
              </a:spcBef>
            </a:pPr>
            <a:endParaRPr lang="sl-SI" altLang="sl-SI" sz="28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1A84BCF-C9B0-4117-A599-460AA625E9C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LITOSFERSKE PLOŠČE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0BDB94D-480B-4397-BB3A-DABFC9370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r>
              <a:rPr lang="sl-SI" altLang="sl-SI"/>
              <a:t>Na spodnje plašču pluje trdni del sestavljen iz skorje in zgornjega plašča- litosfera</a:t>
            </a:r>
          </a:p>
          <a:p>
            <a:r>
              <a:rPr lang="sl-SI" altLang="sl-SI"/>
              <a:t>Razlomljena na več različno velikih plošč, ki se premikajo po staljenem plašču</a:t>
            </a:r>
          </a:p>
          <a:p>
            <a:r>
              <a:rPr lang="sl-SI" altLang="sl-SI"/>
              <a:t>Zaradi premikanja plošč nastajajo nova gorstva, pojavljajo se vulkani in potresi</a:t>
            </a:r>
          </a:p>
          <a:p>
            <a:r>
              <a:rPr lang="sl-SI" altLang="sl-SI"/>
              <a:t>Celine na ploščah “plujejo”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untitled">
            <a:extLst>
              <a:ext uri="{FF2B5EF4-FFF2-40B4-BE49-F238E27FC236}">
                <a16:creationId xmlns:a16="http://schemas.microsoft.com/office/drawing/2014/main" id="{392C2F56-5D56-4721-BCB0-4514C499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2438" b="1648"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51072D0-CCAF-4A62-A1BC-6CD2FF9797C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POVRŠJE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66EBF6A-0B3A-407A-8716-57963E04F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r>
              <a:rPr lang="sl-SI" altLang="sl-SI"/>
              <a:t>Se je postopoma oblikovalo.</a:t>
            </a:r>
          </a:p>
          <a:p>
            <a:r>
              <a:rPr lang="sl-SI" altLang="sl-SI"/>
              <a:t>Zemlja v sončnem sistemu predstavlja edini planet, ki ima tekočo vodo. Ta prekriva 71 % celotnega površja, in sicer 97 % slana voda. </a:t>
            </a:r>
          </a:p>
          <a:p>
            <a:r>
              <a:rPr lang="sl-SI" altLang="sl-SI"/>
              <a:t>Svetovne vode so porazdeljene med pet oceanov, ki obdajajo sedem celin. </a:t>
            </a:r>
          </a:p>
          <a:p>
            <a:endParaRPr lang="sl-SI" altLang="sl-SI"/>
          </a:p>
        </p:txBody>
      </p:sp>
      <p:pic>
        <p:nvPicPr>
          <p:cNvPr id="20485" name="Picture 5" descr="Pangea_animation_03">
            <a:extLst>
              <a:ext uri="{FF2B5EF4-FFF2-40B4-BE49-F238E27FC236}">
                <a16:creationId xmlns:a16="http://schemas.microsoft.com/office/drawing/2014/main" id="{45C2C595-74CB-40EE-90E2-4F57B9C527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292600"/>
            <a:ext cx="3168650" cy="25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6" descr="earth_surface">
            <a:extLst>
              <a:ext uri="{FF2B5EF4-FFF2-40B4-BE49-F238E27FC236}">
                <a16:creationId xmlns:a16="http://schemas.microsoft.com/office/drawing/2014/main" id="{17399CAF-DD5A-4FD1-BA94-2F2AEFB65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4B5E9755-238A-4AD2-8E0A-184592DC2B1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ATMOSFERA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DEDAF67-0949-4BD9-8415-C81A0B58F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r>
              <a:rPr lang="sl-SI" altLang="sl-SI" dirty="0"/>
              <a:t>Je debela plast okoli Zemlje ki sestoji iz zmesi plinov: 70% dušika, 20% kisika in 10% ostalih plinov. </a:t>
            </a:r>
          </a:p>
          <a:p>
            <a:r>
              <a:rPr lang="sl-SI" altLang="sl-SI" dirty="0"/>
              <a:t>Najredkeje plasti zraka segajo 1000 km visoko.</a:t>
            </a:r>
          </a:p>
        </p:txBody>
      </p:sp>
      <p:pic>
        <p:nvPicPr>
          <p:cNvPr id="76805" name="Picture 5" descr="800px-Top_of_Atmosphere">
            <a:extLst>
              <a:ext uri="{FF2B5EF4-FFF2-40B4-BE49-F238E27FC236}">
                <a16:creationId xmlns:a16="http://schemas.microsoft.com/office/drawing/2014/main" id="{ED574F3C-1806-43FF-BA1C-BF7E1DBD9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91440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A781687-4AEC-4D63-BE34-F2270450468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GIBANJE ZEMLJE</a:t>
            </a: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CBA273AD-11E1-4847-B2AD-EF06C3E90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r>
              <a:rPr lang="sl-SI" altLang="sl-SI">
                <a:effectLst/>
              </a:rPr>
              <a:t>Osnovni gibanji Zemlje sta njena </a:t>
            </a:r>
            <a:r>
              <a:rPr lang="sl-SI" altLang="sl-SI" b="1">
                <a:effectLst/>
              </a:rPr>
              <a:t>rotacija</a:t>
            </a:r>
            <a:r>
              <a:rPr lang="sl-SI" altLang="sl-SI">
                <a:effectLst/>
              </a:rPr>
              <a:t> in </a:t>
            </a:r>
            <a:r>
              <a:rPr lang="sl-SI" altLang="sl-SI" b="1">
                <a:effectLst/>
              </a:rPr>
              <a:t>revolucija</a:t>
            </a:r>
            <a:r>
              <a:rPr lang="sl-SI" altLang="sl-SI">
                <a:effectLst/>
              </a:rPr>
              <a:t>.</a:t>
            </a:r>
          </a:p>
          <a:p>
            <a:r>
              <a:rPr lang="sl-SI" altLang="sl-SI">
                <a:effectLst/>
              </a:rPr>
              <a:t>ROTACIJA pomeni vrtenje planeta okoli njegove osi</a:t>
            </a:r>
            <a:r>
              <a:rPr lang="sl-SI" altLang="sl-SI"/>
              <a:t> </a:t>
            </a:r>
            <a:r>
              <a:rPr lang="sl-SI" altLang="sl-SI">
                <a:effectLst/>
              </a:rPr>
              <a:t>kar pomeni zasuk za 360° v enem dnevu</a:t>
            </a:r>
            <a:r>
              <a:rPr lang="sl-SI" altLang="sl-SI"/>
              <a:t> </a:t>
            </a:r>
          </a:p>
          <a:p>
            <a:r>
              <a:rPr lang="sl-SI" altLang="sl-SI"/>
              <a:t>REVOLUCIJA </a:t>
            </a:r>
            <a:r>
              <a:rPr lang="sl-SI" altLang="sl-SI">
                <a:effectLst/>
              </a:rPr>
              <a:t>Zemlje pa pomeni gibanje po tiru okoli Sonca kar za celoten obrat traja eno leto</a:t>
            </a:r>
            <a:r>
              <a:rPr lang="sl-SI" altLang="sl-SI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15BAA5A1-8954-4AF2-A276-3F55F7903D1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LUNA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37ABBC6-859C-4A6A-BE42-B38A43F84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r>
              <a:rPr lang="sl-SI" altLang="sl-SI"/>
              <a:t>Edini zemljin naravni satelit</a:t>
            </a:r>
          </a:p>
          <a:p>
            <a:r>
              <a:rPr lang="sl-SI" altLang="sl-SI"/>
              <a:t>Luna obkroži Zemljo vsakih 27 dni</a:t>
            </a:r>
          </a:p>
          <a:p>
            <a:r>
              <a:rPr lang="sl-SI" altLang="sl-SI"/>
              <a:t>Zemlja in Luna imata veliko fizičnih vplivov ena na drugo, vključno z bibavico </a:t>
            </a:r>
          </a:p>
          <a:p>
            <a:endParaRPr lang="sl-SI" altLang="sl-SI"/>
          </a:p>
        </p:txBody>
      </p:sp>
      <p:pic>
        <p:nvPicPr>
          <p:cNvPr id="68613" name="Picture 5" descr="Slika:Full Moon Luc Viatour.jpg">
            <a:extLst>
              <a:ext uri="{FF2B5EF4-FFF2-40B4-BE49-F238E27FC236}">
                <a16:creationId xmlns:a16="http://schemas.microsoft.com/office/drawing/2014/main" id="{CA13037E-476A-4489-AC79-B1DCE67E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068638"/>
            <a:ext cx="3971925" cy="40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902D3BED-B617-4CB6-8BC8-4B537AD40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265862"/>
          </a:xfrm>
        </p:spPr>
        <p:txBody>
          <a:bodyPr/>
          <a:lstStyle/>
          <a:p>
            <a:r>
              <a:rPr lang="sl-SI" altLang="sl-SI">
                <a:effectLst/>
              </a:rPr>
              <a:t>Zemlja je eden izmed planetov Osončja ter prostor, na katerem sta se razvila življenje in človeštvo.</a:t>
            </a:r>
            <a:r>
              <a:rPr lang="sl-SI" altLang="sl-SI"/>
              <a:t> </a:t>
            </a:r>
          </a:p>
          <a:p>
            <a:r>
              <a:rPr lang="sl-SI" altLang="sl-SI"/>
              <a:t>Po oddaljenosti od Sonca je tretji, po velikosti pa peti planet Sončevega sistema </a:t>
            </a:r>
          </a:p>
          <a:p>
            <a:r>
              <a:rPr lang="sl-SI" altLang="sl-SI"/>
              <a:t>Edini prostor v vesolju, za katerega je znan obstoj življenja </a:t>
            </a:r>
          </a:p>
          <a:p>
            <a:r>
              <a:rPr lang="sl-SI" altLang="sl-SI"/>
              <a:t>Vrti se okrog svoje osi in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okrog Sonca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4341" name="Picture 5" descr="Slika:The Earth seen from Apollo 17.jpg">
            <a:extLst>
              <a:ext uri="{FF2B5EF4-FFF2-40B4-BE49-F238E27FC236}">
                <a16:creationId xmlns:a16="http://schemas.microsoft.com/office/drawing/2014/main" id="{E0800D89-E1D8-420C-B248-977FB0C05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40205"/>
              </a:clrFrom>
              <a:clrTo>
                <a:srgbClr val="04020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4437062" cy="44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CA0EAB9-059F-4986-AA54-4C3A4A4AA15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B20117E-4AF1-4A03-A27B-DBA900175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r>
              <a:rPr lang="sl-SI" altLang="sl-SI">
                <a:hlinkClick r:id="rId2"/>
              </a:rPr>
              <a:t>http://sl.wikipedia.org/wiki/Zemlja</a:t>
            </a:r>
            <a:r>
              <a:rPr lang="sl-SI" altLang="sl-SI"/>
              <a:t> </a:t>
            </a:r>
          </a:p>
          <a:p>
            <a:r>
              <a:rPr lang="sl-SI" altLang="sl-SI">
                <a:hlinkClick r:id="rId3"/>
              </a:rPr>
              <a:t>http://projekti.svarog.org/nase_osoncje/zemlja.html</a:t>
            </a:r>
            <a:r>
              <a:rPr lang="sl-SI" altLang="sl-SI"/>
              <a:t> </a:t>
            </a:r>
          </a:p>
          <a:p>
            <a:r>
              <a:rPr lang="sl-SI" altLang="sl-SI">
                <a:hlinkClick r:id="rId4"/>
              </a:rPr>
              <a:t>http://www.andros.si/vesolje/zemlja.html</a:t>
            </a:r>
            <a:r>
              <a:rPr lang="sl-SI" altLang="sl-SI"/>
              <a:t> 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 descr="solar%20system">
            <a:extLst>
              <a:ext uri="{FF2B5EF4-FFF2-40B4-BE49-F238E27FC236}">
                <a16:creationId xmlns:a16="http://schemas.microsoft.com/office/drawing/2014/main" id="{B576A6CB-4B3F-4D0B-8EDE-A7B8597C2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6BC444A-3B2B-4E15-8D43-FA39B9C9DD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NASTANEK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0EF5F93-DBE9-46C7-83E2-F639E4645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r>
              <a:rPr lang="sl-SI" altLang="sl-SI"/>
              <a:t>Zemlja se je oblikovala pred približno 4,6 milijarde let</a:t>
            </a:r>
          </a:p>
          <a:p>
            <a:r>
              <a:rPr lang="sl-SI" altLang="sl-SI"/>
              <a:t>Nastala naj bi ob velikem poku</a:t>
            </a:r>
          </a:p>
          <a:p>
            <a:r>
              <a:rPr lang="sl-SI" altLang="sl-SI"/>
              <a:t>V krogli zgoščenih plinov, so se začele težke kovine spuščati proti središču in strjevati. </a:t>
            </a:r>
          </a:p>
          <a:p>
            <a:r>
              <a:rPr lang="sl-SI" altLang="sl-SI"/>
              <a:t>Lažje kamnine in minerali so splavali proti vrhu in se strdili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5364" name="Picture 4" descr="44">
            <a:extLst>
              <a:ext uri="{FF2B5EF4-FFF2-40B4-BE49-F238E27FC236}">
                <a16:creationId xmlns:a16="http://schemas.microsoft.com/office/drawing/2014/main" id="{4FFD0164-18C1-463B-8A74-96B9DBFB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691063"/>
            <a:ext cx="76676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ED7B286-66BF-4530-93C5-76C9ACEEA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477121"/>
              </p:ext>
            </p:extLst>
          </p:nvPr>
        </p:nvGraphicFramePr>
        <p:xfrm>
          <a:off x="395537" y="332656"/>
          <a:ext cx="8352925" cy="6192675"/>
        </p:xfrm>
        <a:graphic>
          <a:graphicData uri="http://schemas.openxmlformats.org/drawingml/2006/table">
            <a:tbl>
              <a:tblPr/>
              <a:tblGrid>
                <a:gridCol w="1670585">
                  <a:extLst>
                    <a:ext uri="{9D8B030D-6E8A-4147-A177-3AD203B41FA5}">
                      <a16:colId xmlns:a16="http://schemas.microsoft.com/office/drawing/2014/main" val="2839102667"/>
                    </a:ext>
                  </a:extLst>
                </a:gridCol>
                <a:gridCol w="1670585">
                  <a:extLst>
                    <a:ext uri="{9D8B030D-6E8A-4147-A177-3AD203B41FA5}">
                      <a16:colId xmlns:a16="http://schemas.microsoft.com/office/drawing/2014/main" val="71136243"/>
                    </a:ext>
                  </a:extLst>
                </a:gridCol>
                <a:gridCol w="1670585">
                  <a:extLst>
                    <a:ext uri="{9D8B030D-6E8A-4147-A177-3AD203B41FA5}">
                      <a16:colId xmlns:a16="http://schemas.microsoft.com/office/drawing/2014/main" val="1276101357"/>
                    </a:ext>
                  </a:extLst>
                </a:gridCol>
                <a:gridCol w="1670585">
                  <a:extLst>
                    <a:ext uri="{9D8B030D-6E8A-4147-A177-3AD203B41FA5}">
                      <a16:colId xmlns:a16="http://schemas.microsoft.com/office/drawing/2014/main" val="1489677547"/>
                    </a:ext>
                  </a:extLst>
                </a:gridCol>
                <a:gridCol w="1670585">
                  <a:extLst>
                    <a:ext uri="{9D8B030D-6E8A-4147-A177-3AD203B41FA5}">
                      <a16:colId xmlns:a16="http://schemas.microsoft.com/office/drawing/2014/main" val="1014900306"/>
                    </a:ext>
                  </a:extLst>
                </a:gridCol>
              </a:tblGrid>
              <a:tr h="774017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>
                          <a:effectLst/>
                        </a:rPr>
                        <a:t>obdobje</a:t>
                      </a:r>
                      <a:br>
                        <a:rPr lang="sl-SI" sz="1200" b="1">
                          <a:effectLst/>
                        </a:rPr>
                      </a:br>
                      <a:r>
                        <a:rPr lang="sl-SI" sz="1200" b="1">
                          <a:effectLst/>
                        </a:rPr>
                        <a:t>(era, vek)</a:t>
                      </a:r>
                      <a:endParaRPr lang="sl-SI" sz="1200">
                        <a:effectLst/>
                      </a:endParaRPr>
                    </a:p>
                  </a:txBody>
                  <a:tcPr marL="18309" marR="18309" marT="18309" marB="18309" anchor="ctr">
                    <a:lnL>
                      <a:noFill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>
                          <a:effectLst/>
                        </a:rPr>
                        <a:t>doba</a:t>
                      </a:r>
                      <a:br>
                        <a:rPr lang="sl-SI" sz="1200" b="1">
                          <a:effectLst/>
                        </a:rPr>
                      </a:br>
                      <a:r>
                        <a:rPr lang="sl-SI" sz="1200" b="1">
                          <a:effectLst/>
                        </a:rPr>
                        <a:t>(perioda)</a:t>
                      </a:r>
                      <a:endParaRPr lang="sl-SI" sz="1200">
                        <a:effectLst/>
                      </a:endParaRP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>
                          <a:effectLst/>
                        </a:rPr>
                        <a:t>epoha</a:t>
                      </a:r>
                      <a:endParaRPr lang="sl-SI" sz="1200">
                        <a:effectLst/>
                      </a:endParaRP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>
                          <a:effectLst/>
                        </a:rPr>
                        <a:t>začetek dobe</a:t>
                      </a:r>
                      <a:endParaRPr lang="sl-SI" sz="1200">
                        <a:effectLst/>
                      </a:endParaRP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>
                          <a:effectLst/>
                        </a:rPr>
                        <a:t>gorotvorna</a:t>
                      </a:r>
                      <a:br>
                        <a:rPr lang="sl-SI" sz="1200" b="1">
                          <a:effectLst/>
                        </a:rPr>
                      </a:br>
                      <a:r>
                        <a:rPr lang="sl-SI" sz="1200" b="1">
                          <a:effectLst/>
                        </a:rPr>
                        <a:t>gubanja</a:t>
                      </a:r>
                      <a:br>
                        <a:rPr lang="sl-SI" sz="1200" b="1">
                          <a:effectLst/>
                        </a:rPr>
                      </a:br>
                      <a:r>
                        <a:rPr lang="sl-SI" sz="1200" b="1">
                          <a:effectLst/>
                        </a:rPr>
                        <a:t>(orogeneze)</a:t>
                      </a:r>
                      <a:endParaRPr lang="sl-SI" sz="1200">
                        <a:effectLst/>
                      </a:endParaRP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73645"/>
                  </a:ext>
                </a:extLst>
              </a:tr>
              <a:tr h="532154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predkambrij</a:t>
                      </a:r>
                      <a:endParaRPr lang="sl-SI" sz="1200">
                        <a:effectLst/>
                      </a:endParaRPr>
                    </a:p>
                  </a:txBody>
                  <a:tcPr marL="18309" marR="18309" marT="18309" marB="18309" anchor="ctr">
                    <a:lnL>
                      <a:noFill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E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E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E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pred 4570 mio. leti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E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261753"/>
                  </a:ext>
                </a:extLst>
              </a:tr>
              <a:tr h="29029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paleozoik</a:t>
                      </a:r>
                    </a:p>
                  </a:txBody>
                  <a:tcPr marL="18309" marR="18309" marT="18309" marB="18309" anchor="ctr">
                    <a:lnL>
                      <a:noFill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kambrij</a:t>
                      </a:r>
                      <a:endParaRPr lang="sl-SI" sz="1200">
                        <a:effectLst/>
                      </a:endParaRP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D5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pred 570 mio. leti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78527"/>
                  </a:ext>
                </a:extLst>
              </a:tr>
              <a:tr h="29029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ordovicij</a:t>
                      </a:r>
                      <a:endParaRPr lang="sl-SI" sz="1200">
                        <a:effectLst/>
                      </a:endParaRP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738182"/>
                  </a:ext>
                </a:extLst>
              </a:tr>
              <a:tr h="29029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silur</a:t>
                      </a:r>
                      <a:endParaRPr lang="sl-SI" sz="1200">
                        <a:effectLst/>
                      </a:endParaRP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kaledonska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667749"/>
                  </a:ext>
                </a:extLst>
              </a:tr>
              <a:tr h="29029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devon</a:t>
                      </a:r>
                      <a:endParaRPr lang="sl-SI" sz="1200">
                        <a:effectLst/>
                      </a:endParaRP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A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450646"/>
                  </a:ext>
                </a:extLst>
              </a:tr>
              <a:tr h="29029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karbon</a:t>
                      </a:r>
                      <a:endParaRPr lang="sl-SI" sz="1200">
                        <a:effectLst/>
                      </a:endParaRP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5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59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5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730"/>
                  </a:ext>
                </a:extLst>
              </a:tr>
              <a:tr h="29029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perm</a:t>
                      </a:r>
                      <a:endParaRPr lang="sl-SI" sz="1200">
                        <a:effectLst/>
                      </a:endParaRP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07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hercinska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0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435015"/>
                  </a:ext>
                </a:extLst>
              </a:tr>
              <a:tr h="2902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mezozoik</a:t>
                      </a:r>
                    </a:p>
                  </a:txBody>
                  <a:tcPr marL="18309" marR="18309" marT="18309" marB="18309" anchor="ctr">
                    <a:lnL>
                      <a:noFill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trias</a:t>
                      </a:r>
                      <a:endParaRPr lang="sl-SI" sz="1200">
                        <a:effectLst/>
                      </a:endParaRP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D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pred 250 mio. leti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17420"/>
                  </a:ext>
                </a:extLst>
              </a:tr>
              <a:tr h="29029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jura</a:t>
                      </a:r>
                      <a:endParaRPr lang="sl-SI" sz="1200">
                        <a:effectLst/>
                      </a:endParaRP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2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2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04453"/>
                  </a:ext>
                </a:extLst>
              </a:tr>
              <a:tr h="29029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kreda</a:t>
                      </a:r>
                      <a:endParaRPr lang="sl-SI" sz="1200">
                        <a:effectLst/>
                      </a:endParaRP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27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486944"/>
                  </a:ext>
                </a:extLst>
              </a:tr>
              <a:tr h="29029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kenozoik</a:t>
                      </a:r>
                    </a:p>
                  </a:txBody>
                  <a:tcPr marL="18309" marR="18309" marT="18309" marB="18309" anchor="ctr">
                    <a:lnL>
                      <a:noFill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D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terciar</a:t>
                      </a:r>
                      <a:endParaRPr lang="sl-SI" sz="1200">
                        <a:effectLst/>
                      </a:endParaRP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paleocen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D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pred 65 mio. leti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558672"/>
                  </a:ext>
                </a:extLst>
              </a:tr>
              <a:tr h="29029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eocen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BE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B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281065"/>
                  </a:ext>
                </a:extLst>
              </a:tr>
              <a:tr h="29029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oligocen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BA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010236"/>
                  </a:ext>
                </a:extLst>
              </a:tr>
              <a:tr h="29029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miocen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989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alpidska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9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125021"/>
                  </a:ext>
                </a:extLst>
              </a:tr>
              <a:tr h="29029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pliocen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84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84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878826"/>
                  </a:ext>
                </a:extLst>
              </a:tr>
              <a:tr h="29029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kvartar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70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pleistocen</a:t>
                      </a:r>
                      <a:endParaRPr lang="sl-SI" sz="1200">
                        <a:effectLst/>
                      </a:endParaRP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70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pred 1,7 mio. leti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70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70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398730"/>
                  </a:ext>
                </a:extLst>
              </a:tr>
              <a:tr h="53215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holocen</a:t>
                      </a:r>
                      <a:endParaRPr lang="sl-SI" sz="1200">
                        <a:effectLst/>
                      </a:endParaRP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5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>
                          <a:effectLst/>
                        </a:rPr>
                        <a:t>pred 11.500 leti</a:t>
                      </a:r>
                      <a:br>
                        <a:rPr lang="sl-SI" sz="1200">
                          <a:effectLst/>
                        </a:rPr>
                      </a:br>
                      <a:endParaRPr lang="sl-SI" sz="1200">
                        <a:effectLst/>
                      </a:endParaRP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5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dirty="0">
                          <a:effectLst/>
                        </a:rPr>
                        <a:t> </a:t>
                      </a:r>
                    </a:p>
                  </a:txBody>
                  <a:tcPr marL="18309" marR="18309" marT="18309" marB="18309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5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195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5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17EAEEF-A669-4D17-B8E9-D0C7F60849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PREDKAMBRIJ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74D4954-53E2-4DF5-824E-FEE6CD4F4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r>
              <a:rPr lang="sl-SI" altLang="sl-SI"/>
              <a:t>Je zemljin pravek in se raztega čet 3,5 milijarde let</a:t>
            </a:r>
          </a:p>
          <a:p>
            <a:r>
              <a:rPr lang="sl-SI" altLang="sl-SI"/>
              <a:t>Delimo ga na proterozoik in arhaik</a:t>
            </a:r>
          </a:p>
          <a:p>
            <a:r>
              <a:rPr lang="sl-SI" altLang="sl-SI"/>
              <a:t>Nastala je zemeljska skorja, oceani, kontinenti in atmosfera</a:t>
            </a:r>
          </a:p>
          <a:p>
            <a:r>
              <a:rPr lang="sl-SI" altLang="sl-SI"/>
              <a:t>Pojavijo se prve, preproste oblike življenja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1625481-8091-4D18-9298-41EB72257FE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PALEOZOIK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FD9C9D6-924C-46E2-8812-5088D1E60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r>
              <a:rPr lang="sl-SI" altLang="sl-SI" dirty="0"/>
              <a:t>Je zemljin pravek, in traja 570 </a:t>
            </a:r>
            <a:r>
              <a:rPr lang="sl-SI" altLang="sl-SI" dirty="0" err="1"/>
              <a:t>miljonov</a:t>
            </a:r>
            <a:r>
              <a:rPr lang="sl-SI" altLang="sl-SI" dirty="0"/>
              <a:t> let</a:t>
            </a:r>
          </a:p>
          <a:p>
            <a:r>
              <a:rPr lang="sl-SI" altLang="sl-SI" dirty="0"/>
              <a:t>Delimo ga na kambrij, ordovicij, silur, devon, Karbon, perm</a:t>
            </a:r>
          </a:p>
          <a:p>
            <a:r>
              <a:rPr lang="sl-SI" altLang="sl-SI" dirty="0"/>
              <a:t>Oblikuje se </a:t>
            </a:r>
            <a:r>
              <a:rPr lang="sl-SI" altLang="sl-SI" dirty="0" err="1"/>
              <a:t>prakontinent</a:t>
            </a:r>
            <a:r>
              <a:rPr lang="sl-SI" altLang="sl-SI" dirty="0"/>
              <a:t> </a:t>
            </a:r>
            <a:r>
              <a:rPr lang="sl-SI" altLang="sl-SI" dirty="0" err="1"/>
              <a:t>Pangea</a:t>
            </a:r>
            <a:r>
              <a:rPr lang="sl-SI" altLang="sl-SI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dirty="0"/>
          </a:p>
          <a:p>
            <a:endParaRPr lang="sl-SI" alt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3D8A583-4260-4520-85CE-DCB368748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63" t="27600" r="25588" b="15000"/>
          <a:stretch/>
        </p:blipFill>
        <p:spPr>
          <a:xfrm>
            <a:off x="1386085" y="252465"/>
            <a:ext cx="6654593" cy="620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98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3693528-1204-4772-B0F6-BBFE02EE423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MEZOZOIK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D393914-AA00-43B7-917E-24391A5559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r>
              <a:rPr lang="sl-SI" altLang="sl-SI" dirty="0"/>
              <a:t>Traja 183 milijonov let</a:t>
            </a:r>
          </a:p>
          <a:p>
            <a:r>
              <a:rPr lang="sl-SI" altLang="sl-SI" dirty="0"/>
              <a:t>Delimo ga na trias, juro in kredo</a:t>
            </a:r>
          </a:p>
          <a:p>
            <a:r>
              <a:rPr lang="sl-SI" altLang="sl-SI" dirty="0"/>
              <a:t>Najdejavnejše obdobje; oblikujejo se kontinenti kot jih poznamo danes, Atlantski ocean</a:t>
            </a:r>
          </a:p>
          <a:p>
            <a:r>
              <a:rPr lang="sl-SI" altLang="sl-SI" dirty="0"/>
              <a:t>Nastanejo fosilna goriva (nafta, premog, zemeljski plin,…)</a:t>
            </a:r>
          </a:p>
          <a:p>
            <a:r>
              <a:rPr lang="sl-SI" altLang="sl-SI" dirty="0"/>
              <a:t>Izumrtje dinozavrov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k">
  <a:themeElements>
    <a:clrScheme name="To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To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o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653</Words>
  <Application>Microsoft Office PowerPoint</Application>
  <PresentationFormat>Diaprojekcija na zaslonu (4:3)</PresentationFormat>
  <Paragraphs>134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4" baseType="lpstr">
      <vt:lpstr>Arial</vt:lpstr>
      <vt:lpstr>Garamond</vt:lpstr>
      <vt:lpstr>Wingdings</vt:lpstr>
      <vt:lpstr>Tok</vt:lpstr>
      <vt:lpstr>PLANET ZEMLJA</vt:lpstr>
      <vt:lpstr>PowerPointova predstavitev</vt:lpstr>
      <vt:lpstr>PowerPointova predstavitev</vt:lpstr>
      <vt:lpstr>NASTANEK</vt:lpstr>
      <vt:lpstr>PowerPointova predstavitev</vt:lpstr>
      <vt:lpstr>PREDKAMBRIJ</vt:lpstr>
      <vt:lpstr>PALEOZOIK</vt:lpstr>
      <vt:lpstr>PowerPointova predstavitev</vt:lpstr>
      <vt:lpstr>MEZOZOIK</vt:lpstr>
      <vt:lpstr>KENOZOIK</vt:lpstr>
      <vt:lpstr>OBLIKA</vt:lpstr>
      <vt:lpstr>NOTRANJA SESTAVA ZEMLJE</vt:lpstr>
      <vt:lpstr>LITOSFERSKE PLOŠČE</vt:lpstr>
      <vt:lpstr>PowerPointova predstavitev</vt:lpstr>
      <vt:lpstr>POVRŠJE</vt:lpstr>
      <vt:lpstr>PowerPointova predstavitev</vt:lpstr>
      <vt:lpstr>ATMOSFERA</vt:lpstr>
      <vt:lpstr>GIBANJE ZEMLJE</vt:lpstr>
      <vt:lpstr>LUNA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2019-05-30T09:26:38Z</dcterms:created>
  <dcterms:modified xsi:type="dcterms:W3CDTF">2022-09-15T09:47:04Z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