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30" r:id="rId3"/>
    <p:sldId id="303" r:id="rId4"/>
    <p:sldId id="331" r:id="rId5"/>
    <p:sldId id="332" r:id="rId6"/>
    <p:sldId id="333" r:id="rId7"/>
    <p:sldId id="334" r:id="rId8"/>
    <p:sldId id="337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355CC-EBE5-4A98-8280-2E938A9A86C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83928-3B53-4B9D-ADCD-270CDED1832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190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Ograda stranske slike 1">
            <a:extLst>
              <a:ext uri="{FF2B5EF4-FFF2-40B4-BE49-F238E27FC236}">
                <a16:creationId xmlns:a16="http://schemas.microsoft.com/office/drawing/2014/main" id="{63F9406C-BFD6-EC09-9043-078F5B7D4C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Ograda opomb 2">
            <a:extLst>
              <a:ext uri="{FF2B5EF4-FFF2-40B4-BE49-F238E27FC236}">
                <a16:creationId xmlns:a16="http://schemas.microsoft.com/office/drawing/2014/main" id="{56320F28-9182-1867-7EA8-38559EA205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684" name="Ograda številke diapozitiva 3">
            <a:extLst>
              <a:ext uri="{FF2B5EF4-FFF2-40B4-BE49-F238E27FC236}">
                <a16:creationId xmlns:a16="http://schemas.microsoft.com/office/drawing/2014/main" id="{A8BB8A8B-2784-B3FC-21B1-B3DE3CC6D6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fld id="{FAF45909-A4C6-44F8-9D7C-AA4831F3BD17}" type="slidenum">
              <a:rPr lang="sl-SI" altLang="en-US" sz="1200"/>
              <a:pPr/>
              <a:t>2</a:t>
            </a:fld>
            <a:endParaRPr lang="sl-SI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Ograda stranske slike 1">
            <a:extLst>
              <a:ext uri="{FF2B5EF4-FFF2-40B4-BE49-F238E27FC236}">
                <a16:creationId xmlns:a16="http://schemas.microsoft.com/office/drawing/2014/main" id="{70A56020-ABE8-788F-BA13-B940450D3A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Ograda opomb 2">
            <a:extLst>
              <a:ext uri="{FF2B5EF4-FFF2-40B4-BE49-F238E27FC236}">
                <a16:creationId xmlns:a16="http://schemas.microsoft.com/office/drawing/2014/main" id="{A452843E-B859-938E-AAC9-D7BD2B2DE7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3732" name="Ograda številke diapozitiva 3">
            <a:extLst>
              <a:ext uri="{FF2B5EF4-FFF2-40B4-BE49-F238E27FC236}">
                <a16:creationId xmlns:a16="http://schemas.microsoft.com/office/drawing/2014/main" id="{A4673C1D-0B16-6C33-CE7A-096FEF4569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fld id="{269D0FEB-9C1E-4F55-B158-2F2701DDCD2F}" type="slidenum">
              <a:rPr lang="sl-SI" altLang="en-US" sz="1200"/>
              <a:pPr/>
              <a:t>3</a:t>
            </a:fld>
            <a:endParaRPr lang="sl-SI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Ograda stranske slike 1">
            <a:extLst>
              <a:ext uri="{FF2B5EF4-FFF2-40B4-BE49-F238E27FC236}">
                <a16:creationId xmlns:a16="http://schemas.microsoft.com/office/drawing/2014/main" id="{D81BB1A4-4C17-6228-B25B-AD1817607A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Ograda opomb 2">
            <a:extLst>
              <a:ext uri="{FF2B5EF4-FFF2-40B4-BE49-F238E27FC236}">
                <a16:creationId xmlns:a16="http://schemas.microsoft.com/office/drawing/2014/main" id="{13C214F9-640C-3A5C-36FE-29956D5049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5780" name="Ograda številke diapozitiva 3">
            <a:extLst>
              <a:ext uri="{FF2B5EF4-FFF2-40B4-BE49-F238E27FC236}">
                <a16:creationId xmlns:a16="http://schemas.microsoft.com/office/drawing/2014/main" id="{D7B0BD5D-6377-B66C-D6AD-A9EFFDEC47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fld id="{A15AF5EB-D46F-494C-B1B1-0764A580C6B2}" type="slidenum">
              <a:rPr lang="sl-SI" altLang="en-US" sz="1200"/>
              <a:pPr/>
              <a:t>4</a:t>
            </a:fld>
            <a:endParaRPr lang="sl-SI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Ograda stranske slike 1">
            <a:extLst>
              <a:ext uri="{FF2B5EF4-FFF2-40B4-BE49-F238E27FC236}">
                <a16:creationId xmlns:a16="http://schemas.microsoft.com/office/drawing/2014/main" id="{0E411C8F-2BC0-868D-7488-3FE2F84EAE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Ograda opomb 2">
            <a:extLst>
              <a:ext uri="{FF2B5EF4-FFF2-40B4-BE49-F238E27FC236}">
                <a16:creationId xmlns:a16="http://schemas.microsoft.com/office/drawing/2014/main" id="{A0556EDA-8F4D-27C6-B5EF-0130E4B99F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7828" name="Ograda številke diapozitiva 3">
            <a:extLst>
              <a:ext uri="{FF2B5EF4-FFF2-40B4-BE49-F238E27FC236}">
                <a16:creationId xmlns:a16="http://schemas.microsoft.com/office/drawing/2014/main" id="{7026C6DD-94E1-84D5-7C72-A0EBB8E947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fld id="{69F67588-E257-4630-8531-F26400CDF547}" type="slidenum">
              <a:rPr lang="sl-SI" altLang="en-US" sz="1200"/>
              <a:pPr/>
              <a:t>5</a:t>
            </a:fld>
            <a:endParaRPr lang="sl-SI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Ograda stranske slike 1">
            <a:extLst>
              <a:ext uri="{FF2B5EF4-FFF2-40B4-BE49-F238E27FC236}">
                <a16:creationId xmlns:a16="http://schemas.microsoft.com/office/drawing/2014/main" id="{9929AF25-83DF-A729-194B-1FC24D546D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Ograda opomb 2">
            <a:extLst>
              <a:ext uri="{FF2B5EF4-FFF2-40B4-BE49-F238E27FC236}">
                <a16:creationId xmlns:a16="http://schemas.microsoft.com/office/drawing/2014/main" id="{4107F663-6FFD-49FF-B067-56D374AE6C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Ograda številke diapozitiva 3">
            <a:extLst>
              <a:ext uri="{FF2B5EF4-FFF2-40B4-BE49-F238E27FC236}">
                <a16:creationId xmlns:a16="http://schemas.microsoft.com/office/drawing/2014/main" id="{E453D22B-0D48-6C2B-9376-28F5A33320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fld id="{7AD9A69C-7B57-4B6E-A048-44F555E914AE}" type="slidenum">
              <a:rPr lang="sl-SI" altLang="en-US" sz="1200"/>
              <a:pPr/>
              <a:t>6</a:t>
            </a:fld>
            <a:endParaRPr lang="sl-SI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Ograda stranske slike 1">
            <a:extLst>
              <a:ext uri="{FF2B5EF4-FFF2-40B4-BE49-F238E27FC236}">
                <a16:creationId xmlns:a16="http://schemas.microsoft.com/office/drawing/2014/main" id="{E716A09E-3387-0CFF-442C-123DF19364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Ograda opomb 2">
            <a:extLst>
              <a:ext uri="{FF2B5EF4-FFF2-40B4-BE49-F238E27FC236}">
                <a16:creationId xmlns:a16="http://schemas.microsoft.com/office/drawing/2014/main" id="{D3DB3732-5927-A409-5471-817B7B03AE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24" name="Ograda številke diapozitiva 3">
            <a:extLst>
              <a:ext uri="{FF2B5EF4-FFF2-40B4-BE49-F238E27FC236}">
                <a16:creationId xmlns:a16="http://schemas.microsoft.com/office/drawing/2014/main" id="{5F963C98-46F7-F319-AE59-0222B840E1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fld id="{19A115A3-9D6E-4237-B540-A7CF84058F97}" type="slidenum">
              <a:rPr lang="sl-SI" altLang="en-US" sz="1200"/>
              <a:pPr/>
              <a:t>7</a:t>
            </a:fld>
            <a:endParaRPr lang="sl-SI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Ograda stranske slike 1">
            <a:extLst>
              <a:ext uri="{FF2B5EF4-FFF2-40B4-BE49-F238E27FC236}">
                <a16:creationId xmlns:a16="http://schemas.microsoft.com/office/drawing/2014/main" id="{DA6032B2-0C45-28E2-A64C-BE089174EF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Ograda opomb 2">
            <a:extLst>
              <a:ext uri="{FF2B5EF4-FFF2-40B4-BE49-F238E27FC236}">
                <a16:creationId xmlns:a16="http://schemas.microsoft.com/office/drawing/2014/main" id="{66FC3287-C59B-7BF9-E686-FE3D12C9D8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3972" name="Ograda številke diapozitiva 3">
            <a:extLst>
              <a:ext uri="{FF2B5EF4-FFF2-40B4-BE49-F238E27FC236}">
                <a16:creationId xmlns:a16="http://schemas.microsoft.com/office/drawing/2014/main" id="{B4C82306-7520-C85C-7FF5-E06EDBFCB1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fld id="{AEDE998C-4CB8-4B65-B55A-71DF587B6291}" type="slidenum">
              <a:rPr lang="sl-SI" altLang="en-US" sz="1200"/>
              <a:pPr/>
              <a:t>8</a:t>
            </a:fld>
            <a:endParaRPr lang="sl-SI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886D09-16AE-E82F-5D91-0704A5FC4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E12D475-55E1-08CB-4C18-4FE0C4FEB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90777D9-3B21-5B2E-6002-22235EC47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DA2CDBB-B9DC-7CF8-A331-8996B8F13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82871C6-8928-309F-184E-C017C526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227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173C0CE-713D-6415-2553-858EB6C4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FFED656-52A2-0A50-6137-7B100669D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0C1F87C-BD41-0D99-C750-FD5AA2F8A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27A6DC0-470B-C6A9-D8BE-3B8D6DD5D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0652D9E-D56B-8E3C-7598-D3AB928FA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42153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6A54AF6-2937-269B-6100-76D8974ED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949ED44-4BAC-C047-0F80-D38D33474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1AA1C7A-7C3B-2C66-64BF-915707BC0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D9939D1-EBF8-0C9B-C228-3F925C19E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2993453-C503-61E4-0093-6D53B31D8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991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9A3FAA-43AA-FD07-26BA-D4276375F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7A7CF80-0977-ADD1-ED69-AE8847FBC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7BFBC35-896B-E748-12AB-BEA88FB0D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F917AD0-C1B5-8DF7-5E9B-4A9A26322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B82401A-B653-4B89-D25E-F4D026D6B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5859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C5E743-0673-4D61-291D-4C83E0BA1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9AEC700-DBE8-C3D8-9BA4-218E35E61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4CE627F-93CB-35A0-E84D-2B6A2300B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7F5EFC-D091-D531-52B6-3DEC7279A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E95A0CC-D4C2-6218-306D-A1DAA0414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779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170D18-AFCB-627C-844F-FBB7C6636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79B7903-67EE-C38E-2A0C-6C03C95B3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14FC8D76-139C-2D50-6BDC-BB8A9B0EE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205966D-0960-7E3F-38B6-755AE130E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436DF64-3B03-11D3-2536-8A7AA2D1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62FDC09-4C56-25B7-4862-D7C9D3454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8796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17B080-E36F-CFAE-24CF-EC416D617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1FD7C63-6B89-9872-31FF-2E8E38902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7DF0069-2B92-0C5D-B74B-ED907412E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3CCCAA7F-BF3C-C50A-B041-3AF2A5931C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53E64229-9CCC-B51B-F98B-746F472B4E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0D804795-81B4-8261-9AF8-29D830BF7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DAEFA7F-19CA-8970-CF11-2B9A2FCB3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BBF709CD-DFB3-28D8-914D-29FA76F48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6395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982F96-E35D-BDF5-12E8-93051B549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B4B378E-88D7-1B1B-D761-FD7D25681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7277D04-B1B9-2E90-8D37-76364778F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F7A0FB9-1874-7E6E-AC86-9611BF74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666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CE1579EF-365A-E8CB-1C6E-2C98F6A68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B430454A-1432-D055-5DF1-13D9E4263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7308D4A0-F74F-282A-B55E-2B65B3564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766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117A7B-8FD1-6FF4-15E5-C5D9C4FCD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1D92DFC-E9C9-A8A6-A0E6-9ED7C88EB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3531D59-9E88-ECA8-F765-B8360FD79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C29C6B8-4523-D22C-7F9E-7FB2C4D38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6DD14A4-2319-E45C-2713-7FBF1F240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BC73B69-B091-5ABB-AE87-0DE054398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720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009F41-72FA-EA18-4A49-63A7C1AD5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0250BEB-FE30-2D1B-1B38-EF619439CE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4A9DD349-3243-B594-B37A-5A37EB981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8E16D55-9459-348E-F7FB-A12F05A10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CB4505D-925F-6644-5E16-F74503930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6C03D9E-A693-E2C1-257A-3493B8D35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704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1908F493-4562-77D5-38CF-C885ACB57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0F55A06-2683-4C1C-A962-8D76C0347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5C84E27-FA0B-7868-7541-30C0F590C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20190-738C-4876-B05D-BFFBC819D5F5}" type="datetimeFigureOut">
              <a:rPr lang="sl-SI" smtClean="0"/>
              <a:t>22. 04. 2026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E9CC6CF-DCED-B773-D9D4-FEF51D8DA8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1FC573C-43A6-FDCF-2A33-A76D37E1FC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16424-F135-47E9-BCFB-4C84CF0B6DA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605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D66814-1EE0-D7CF-86AC-A663257251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Kisline, baze in soli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BC34DAC-8042-8908-9976-74346B4F11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2416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D046CD-1BC7-CB9D-8B21-A29BC98B5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dirty="0"/>
              <a:t>Reakcije kislin in baz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096FB7B-F878-CCAE-B7D3-D1DDF823CAD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/>
          <a:lstStyle/>
          <a:p>
            <a:pPr>
              <a:defRPr/>
            </a:pPr>
            <a:r>
              <a:rPr lang="sl-SI" b="1" dirty="0"/>
              <a:t>Robert Boyle </a:t>
            </a:r>
            <a:r>
              <a:rPr lang="sl-SI" dirty="0"/>
              <a:t>je opredelil kisline in baze:</a:t>
            </a:r>
          </a:p>
          <a:p>
            <a:pPr marL="0" indent="0">
              <a:buNone/>
              <a:defRPr/>
            </a:pPr>
            <a:r>
              <a:rPr lang="sl-SI" dirty="0"/>
              <a:t>- baze so alkalije, grenke snovi, z okusom po milnici,</a:t>
            </a:r>
          </a:p>
          <a:p>
            <a:pPr marL="0" indent="0">
              <a:buNone/>
              <a:defRPr/>
            </a:pPr>
            <a:r>
              <a:rPr lang="sl-SI" dirty="0"/>
              <a:t>- kisline so kisle snovi.</a:t>
            </a:r>
          </a:p>
          <a:p>
            <a:pPr marL="0" indent="0">
              <a:buNone/>
              <a:defRPr/>
            </a:pPr>
            <a:r>
              <a:rPr lang="sl-SI" dirty="0"/>
              <a:t>Najpomembnejše opažanje – </a:t>
            </a:r>
            <a:r>
              <a:rPr lang="sl-SI" b="1" dirty="0"/>
              <a:t>obe snovi</a:t>
            </a:r>
            <a:r>
              <a:rPr lang="sl-SI" dirty="0"/>
              <a:t>, kislina in baza, se </a:t>
            </a:r>
            <a:r>
              <a:rPr lang="sl-SI" b="1" dirty="0"/>
              <a:t>spremenita</a:t>
            </a:r>
            <a:r>
              <a:rPr lang="sl-SI" dirty="0"/>
              <a:t>, če prideta v medsebojni stik.</a:t>
            </a:r>
          </a:p>
          <a:p>
            <a:pPr>
              <a:defRPr/>
            </a:pPr>
            <a:endParaRPr lang="sl-SI" dirty="0"/>
          </a:p>
          <a:p>
            <a:pPr>
              <a:defRPr/>
            </a:pPr>
            <a:r>
              <a:rPr lang="sl-SI" dirty="0" err="1"/>
              <a:t>Bronsted-Lawryjeva</a:t>
            </a:r>
            <a:r>
              <a:rPr lang="sl-SI" dirty="0"/>
              <a:t> teorija kislin in baz: </a:t>
            </a:r>
          </a:p>
          <a:p>
            <a:pPr marL="0" indent="0">
              <a:buNone/>
              <a:defRPr/>
            </a:pPr>
            <a:r>
              <a:rPr lang="sl-SI" b="1" dirty="0"/>
              <a:t>Kislina je snov ki odda proton (H</a:t>
            </a:r>
            <a:r>
              <a:rPr lang="sl-SI" b="1" baseline="30000" dirty="0"/>
              <a:t>+</a:t>
            </a:r>
            <a:r>
              <a:rPr lang="sl-SI" b="1" dirty="0"/>
              <a:t>). Baza je snov, ki sprejme proton.</a:t>
            </a:r>
            <a:endParaRPr lang="sl-SI" dirty="0"/>
          </a:p>
          <a:p>
            <a:pPr>
              <a:defRPr/>
            </a:pPr>
            <a:endParaRPr lang="sl-SI" dirty="0"/>
          </a:p>
          <a:p>
            <a:pPr>
              <a:defRPr/>
            </a:pP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9" name="Text Box 9">
            <a:extLst>
              <a:ext uri="{FF2B5EF4-FFF2-40B4-BE49-F238E27FC236}">
                <a16:creationId xmlns:a16="http://schemas.microsoft.com/office/drawing/2014/main" id="{4CCCD68B-3FB4-54F9-2F5F-3D03EF264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1" y="352425"/>
            <a:ext cx="3744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l-SI" altLang="sl-SI" dirty="0"/>
              <a:t>Nastanek </a:t>
            </a:r>
            <a:r>
              <a:rPr lang="sl-SI" altLang="sl-SI" dirty="0" err="1"/>
              <a:t>oksonijevega</a:t>
            </a:r>
            <a:r>
              <a:rPr lang="sl-SI" altLang="sl-SI" dirty="0"/>
              <a:t> iona</a:t>
            </a:r>
          </a:p>
        </p:txBody>
      </p:sp>
      <p:pic>
        <p:nvPicPr>
          <p:cNvPr id="97290" name="Picture 10">
            <a:extLst>
              <a:ext uri="{FF2B5EF4-FFF2-40B4-BE49-F238E27FC236}">
                <a16:creationId xmlns:a16="http://schemas.microsoft.com/office/drawing/2014/main" id="{26FE8AA4-3321-BE80-6143-3E313AD67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7889" y="188914"/>
            <a:ext cx="619125" cy="66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7291" name="Picture 11">
            <a:extLst>
              <a:ext uri="{FF2B5EF4-FFF2-40B4-BE49-F238E27FC236}">
                <a16:creationId xmlns:a16="http://schemas.microsoft.com/office/drawing/2014/main" id="{F2319FD6-5E6F-97F2-EBE5-133AB483002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108326" y="836613"/>
            <a:ext cx="5973763" cy="237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endParaRPr lang="sl-SI" altLang="sl-SI"/>
          </a:p>
        </p:txBody>
      </p:sp>
      <p:sp>
        <p:nvSpPr>
          <p:cNvPr id="97292" name="Picture 12">
            <a:extLst>
              <a:ext uri="{FF2B5EF4-FFF2-40B4-BE49-F238E27FC236}">
                <a16:creationId xmlns:a16="http://schemas.microsoft.com/office/drawing/2014/main" id="{DEAA0B37-3289-5D33-97A8-FD2955E3DB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38514" y="3738564"/>
            <a:ext cx="2541587" cy="311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endParaRPr lang="sl-SI" altLang="sl-SI"/>
          </a:p>
        </p:txBody>
      </p:sp>
      <p:sp>
        <p:nvSpPr>
          <p:cNvPr id="97293" name="Picture 13">
            <a:extLst>
              <a:ext uri="{FF2B5EF4-FFF2-40B4-BE49-F238E27FC236}">
                <a16:creationId xmlns:a16="http://schemas.microsoft.com/office/drawing/2014/main" id="{945EE174-0C09-AAF9-BB29-91143959D9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16726" y="5084764"/>
            <a:ext cx="2917825" cy="134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endParaRPr lang="sl-SI" altLang="sl-SI"/>
          </a:p>
        </p:txBody>
      </p:sp>
      <p:sp>
        <p:nvSpPr>
          <p:cNvPr id="72711" name="PoljeZBesedilom 1">
            <a:extLst>
              <a:ext uri="{FF2B5EF4-FFF2-40B4-BE49-F238E27FC236}">
                <a16:creationId xmlns:a16="http://schemas.microsoft.com/office/drawing/2014/main" id="{3E23C80C-311C-97B5-48CE-DB504B48C2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3851" y="3160714"/>
            <a:ext cx="30337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/>
              <a:t>Nastanek hidroksidnega iona</a:t>
            </a:r>
          </a:p>
        </p:txBody>
      </p:sp>
      <p:pic>
        <p:nvPicPr>
          <p:cNvPr id="72712" name="Slika 1">
            <a:extLst>
              <a:ext uri="{FF2B5EF4-FFF2-40B4-BE49-F238E27FC236}">
                <a16:creationId xmlns:a16="http://schemas.microsoft.com/office/drawing/2014/main" id="{69449DEB-53E8-A052-5398-4084FECDAC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76" t="47267" r="34404" b="39067"/>
          <a:stretch>
            <a:fillRect/>
          </a:stretch>
        </p:blipFill>
        <p:spPr bwMode="auto">
          <a:xfrm>
            <a:off x="2667001" y="852488"/>
            <a:ext cx="7002463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713" name="Slika 2">
            <a:extLst>
              <a:ext uri="{FF2B5EF4-FFF2-40B4-BE49-F238E27FC236}">
                <a16:creationId xmlns:a16="http://schemas.microsoft.com/office/drawing/2014/main" id="{8DDAB80D-5EE7-29A7-DC63-7BA004CEE2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37" t="61316" r="33385" b="25838"/>
          <a:stretch>
            <a:fillRect/>
          </a:stretch>
        </p:blipFill>
        <p:spPr bwMode="auto">
          <a:xfrm>
            <a:off x="2620964" y="3644901"/>
            <a:ext cx="6669087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431333-E25A-BB88-8FF4-92C4D8828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552" y="12779"/>
            <a:ext cx="7467600" cy="796925"/>
          </a:xfrm>
        </p:spPr>
        <p:txBody>
          <a:bodyPr/>
          <a:lstStyle/>
          <a:p>
            <a:pPr>
              <a:defRPr/>
            </a:pPr>
            <a:r>
              <a:rPr lang="sl-SI" dirty="0" err="1"/>
              <a:t>Protoliza</a:t>
            </a:r>
            <a:endParaRPr lang="sl-SI" dirty="0"/>
          </a:p>
        </p:txBody>
      </p:sp>
      <p:sp>
        <p:nvSpPr>
          <p:cNvPr id="74755" name="Označba mesta vsebine 2">
            <a:extLst>
              <a:ext uri="{FF2B5EF4-FFF2-40B4-BE49-F238E27FC236}">
                <a16:creationId xmlns:a16="http://schemas.microsoft.com/office/drawing/2014/main" id="{68B85D95-4233-8481-9EC1-99FC2CFD64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340769"/>
            <a:ext cx="7467600" cy="5133057"/>
          </a:xfrm>
        </p:spPr>
        <p:txBody>
          <a:bodyPr/>
          <a:lstStyle/>
          <a:p>
            <a:r>
              <a:rPr lang="sl-SI" altLang="sl-SI" b="1" dirty="0" err="1"/>
              <a:t>Protolitske</a:t>
            </a:r>
            <a:r>
              <a:rPr lang="sl-SI" altLang="sl-SI" b="1" dirty="0"/>
              <a:t> reakcije </a:t>
            </a:r>
            <a:r>
              <a:rPr lang="sl-SI" altLang="sl-SI" dirty="0"/>
              <a:t>ali krajše </a:t>
            </a:r>
            <a:r>
              <a:rPr lang="sl-SI" altLang="sl-SI" b="1" dirty="0" err="1"/>
              <a:t>protoliza</a:t>
            </a:r>
            <a:r>
              <a:rPr lang="sl-SI" altLang="sl-SI" dirty="0"/>
              <a:t> so reakcije, pri kateri se </a:t>
            </a:r>
            <a:r>
              <a:rPr lang="sl-SI" altLang="sl-SI" b="1" dirty="0"/>
              <a:t>izmenjuje vodikov ion </a:t>
            </a:r>
            <a:r>
              <a:rPr lang="sl-SI" altLang="sl-SI" dirty="0"/>
              <a:t>(proton H</a:t>
            </a:r>
            <a:r>
              <a:rPr lang="sl-SI" altLang="sl-SI" b="1" baseline="30000" dirty="0"/>
              <a:t>+</a:t>
            </a:r>
            <a:r>
              <a:rPr lang="sl-SI" altLang="sl-SI" dirty="0"/>
              <a:t>). </a:t>
            </a:r>
          </a:p>
          <a:p>
            <a:pPr marL="0" indent="0">
              <a:buNone/>
            </a:pPr>
            <a:r>
              <a:rPr lang="sl-SI" altLang="sl-SI" b="1" dirty="0"/>
              <a:t>Kislina odda ion H</a:t>
            </a:r>
            <a:r>
              <a:rPr lang="sl-SI" altLang="sl-SI" b="1" baseline="30000" dirty="0"/>
              <a:t>+</a:t>
            </a:r>
            <a:r>
              <a:rPr lang="sl-SI" altLang="sl-SI" b="1" dirty="0"/>
              <a:t>, baza sprejme ion H</a:t>
            </a:r>
            <a:r>
              <a:rPr lang="sl-SI" altLang="sl-SI" b="1" baseline="30000" dirty="0"/>
              <a:t>+</a:t>
            </a:r>
            <a:endParaRPr lang="sl-SI" altLang="sl-SI" dirty="0"/>
          </a:p>
          <a:p>
            <a:pPr marL="0" indent="0">
              <a:buNone/>
            </a:pPr>
            <a:endParaRPr lang="sl-SI" altLang="sl-SI" dirty="0"/>
          </a:p>
          <a:p>
            <a:pPr marL="0" indent="0">
              <a:buNone/>
            </a:pPr>
            <a:r>
              <a:rPr lang="sl-SI" altLang="sl-SI" dirty="0"/>
              <a:t>Pri reakciji </a:t>
            </a:r>
            <a:r>
              <a:rPr lang="sl-SI" altLang="sl-SI" b="1" dirty="0"/>
              <a:t>kislin z vodo</a:t>
            </a:r>
            <a:r>
              <a:rPr lang="sl-SI" altLang="sl-SI" dirty="0"/>
              <a:t> smo videli, da nastanejo </a:t>
            </a:r>
            <a:r>
              <a:rPr lang="sl-SI" altLang="sl-SI" b="1" dirty="0" err="1"/>
              <a:t>oksonijevi</a:t>
            </a:r>
            <a:r>
              <a:rPr lang="sl-SI" altLang="sl-SI" b="1" dirty="0"/>
              <a:t> ioni</a:t>
            </a:r>
            <a:r>
              <a:rPr lang="sl-SI" altLang="sl-SI" dirty="0"/>
              <a:t>. </a:t>
            </a:r>
          </a:p>
          <a:p>
            <a:pPr marL="0" indent="0">
              <a:buNone/>
            </a:pPr>
            <a:r>
              <a:rPr lang="sl-SI" altLang="sl-SI" dirty="0"/>
              <a:t>Več teh ionov vsebuje raztopina, bolj kisla je raztopina. </a:t>
            </a:r>
          </a:p>
          <a:p>
            <a:pPr marL="0" indent="0">
              <a:buNone/>
            </a:pPr>
            <a:r>
              <a:rPr lang="sl-SI" altLang="sl-SI" dirty="0"/>
              <a:t>Pri reakcijah </a:t>
            </a:r>
            <a:r>
              <a:rPr lang="sl-SI" altLang="sl-SI" b="1" dirty="0"/>
              <a:t>baz z vodo </a:t>
            </a:r>
            <a:r>
              <a:rPr lang="sl-SI" altLang="sl-SI" dirty="0"/>
              <a:t>nastajajo </a:t>
            </a:r>
            <a:r>
              <a:rPr lang="sl-SI" altLang="sl-SI" b="1" dirty="0" err="1"/>
              <a:t>hidroksidni</a:t>
            </a:r>
            <a:r>
              <a:rPr lang="sl-SI" altLang="sl-SI" b="1" dirty="0"/>
              <a:t> ioni.</a:t>
            </a:r>
          </a:p>
          <a:p>
            <a:pPr marL="0" indent="0">
              <a:buNone/>
            </a:pPr>
            <a:r>
              <a:rPr lang="sl-SI" altLang="sl-SI" dirty="0"/>
              <a:t>Več ko jih raztopina vsebuje, bolj je bazična.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E44EBE-B6DA-1851-18FC-82C7F2D5E94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07568" y="574675"/>
            <a:ext cx="7467600" cy="5708650"/>
          </a:xfrm>
        </p:spPr>
        <p:txBody>
          <a:bodyPr/>
          <a:lstStyle/>
          <a:p>
            <a:pPr>
              <a:defRPr/>
            </a:pPr>
            <a:r>
              <a:rPr lang="sl-SI" b="1" dirty="0"/>
              <a:t>Voda je topilo, lahko pa reagira kot baza ali kot kislina - </a:t>
            </a:r>
            <a:r>
              <a:rPr lang="sl-SI" dirty="0"/>
              <a:t>AMFOTER (</a:t>
            </a:r>
            <a:r>
              <a:rPr lang="sl-SI" dirty="0" err="1"/>
              <a:t>amfolit</a:t>
            </a:r>
            <a:r>
              <a:rPr lang="sl-SI" dirty="0"/>
              <a:t>).</a:t>
            </a:r>
          </a:p>
          <a:p>
            <a:pPr marL="0" indent="0">
              <a:buNone/>
              <a:defRPr/>
            </a:pPr>
            <a:r>
              <a:rPr lang="sl-SI" dirty="0"/>
              <a:t>Ima enake lastnosti kot kisline ali baze:</a:t>
            </a:r>
          </a:p>
          <a:p>
            <a:pPr marL="0" indent="0">
              <a:buNone/>
              <a:defRPr/>
            </a:pPr>
            <a:r>
              <a:rPr lang="sl-SI" dirty="0"/>
              <a:t>- polarna kovalentna vez (značilna za kisline), </a:t>
            </a:r>
          </a:p>
          <a:p>
            <a:pPr marL="0" indent="0">
              <a:buNone/>
              <a:defRPr/>
            </a:pPr>
            <a:r>
              <a:rPr lang="sl-SI" dirty="0"/>
              <a:t>- </a:t>
            </a:r>
            <a:r>
              <a:rPr lang="sl-SI" dirty="0" err="1"/>
              <a:t>nevezni</a:t>
            </a:r>
            <a:r>
              <a:rPr lang="sl-SI" dirty="0"/>
              <a:t> elektronski pari (značilni za baze), ki lahko vežejo H</a:t>
            </a:r>
            <a:r>
              <a:rPr lang="sl-SI" baseline="30000" dirty="0"/>
              <a:t>+ </a:t>
            </a:r>
            <a:endParaRPr lang="sl-SI" dirty="0"/>
          </a:p>
          <a:p>
            <a:pPr>
              <a:defRPr/>
            </a:pPr>
            <a:endParaRPr lang="sl-SI" dirty="0"/>
          </a:p>
        </p:txBody>
      </p:sp>
      <p:pic>
        <p:nvPicPr>
          <p:cNvPr id="76806" name="Picture 6" descr="Molekula vode je polarna molekula">
            <a:extLst>
              <a:ext uri="{FF2B5EF4-FFF2-40B4-BE49-F238E27FC236}">
                <a16:creationId xmlns:a16="http://schemas.microsoft.com/office/drawing/2014/main" id="{54110351-E784-FB44-D3C8-71400AFC1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4293096"/>
            <a:ext cx="5801256" cy="138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EC1BF9-8138-8E40-E3D6-27541EA2FA1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/>
          <a:lstStyle/>
          <a:p>
            <a:pPr>
              <a:defRPr/>
            </a:pPr>
            <a:r>
              <a:rPr lang="sl-SI" dirty="0" err="1"/>
              <a:t>protolitsko</a:t>
            </a:r>
            <a:r>
              <a:rPr lang="sl-SI" dirty="0"/>
              <a:t> ravnotežje v čisti vodi: </a:t>
            </a:r>
          </a:p>
          <a:p>
            <a:pPr>
              <a:defRPr/>
            </a:pPr>
            <a:endParaRPr lang="sl-SI" dirty="0"/>
          </a:p>
          <a:p>
            <a:pPr marL="0" indent="0">
              <a:buNone/>
              <a:defRPr/>
            </a:pPr>
            <a:r>
              <a:rPr lang="sl-SI" dirty="0"/>
              <a:t>           H</a:t>
            </a:r>
            <a:r>
              <a:rPr lang="sl-SI" baseline="-25000" dirty="0"/>
              <a:t>2</a:t>
            </a:r>
            <a:r>
              <a:rPr lang="sl-SI" dirty="0"/>
              <a:t>O   +   H</a:t>
            </a:r>
            <a:r>
              <a:rPr lang="sl-SI" baseline="-25000" dirty="0"/>
              <a:t>2</a:t>
            </a:r>
            <a:r>
              <a:rPr lang="sl-SI" dirty="0"/>
              <a:t>O   </a:t>
            </a:r>
            <a:r>
              <a:rPr lang="sl-SI" dirty="0">
                <a:sym typeface="Wingdings" panose="05000000000000000000" pitchFamily="2" charset="2"/>
              </a:rPr>
              <a:t></a:t>
            </a:r>
            <a:r>
              <a:rPr lang="sl-SI" dirty="0"/>
              <a:t>   H</a:t>
            </a:r>
            <a:r>
              <a:rPr lang="sl-SI" baseline="-25000" dirty="0"/>
              <a:t>3</a:t>
            </a:r>
            <a:r>
              <a:rPr lang="sl-SI" dirty="0"/>
              <a:t>O</a:t>
            </a:r>
            <a:r>
              <a:rPr lang="sl-SI" baseline="30000" dirty="0"/>
              <a:t>+</a:t>
            </a:r>
            <a:r>
              <a:rPr lang="sl-SI" dirty="0"/>
              <a:t>   +   OH</a:t>
            </a:r>
            <a:r>
              <a:rPr lang="sl-SI" baseline="30000" dirty="0"/>
              <a:t>-</a:t>
            </a:r>
          </a:p>
          <a:p>
            <a:pPr marL="0" indent="0">
              <a:buNone/>
              <a:defRPr/>
            </a:pPr>
            <a:endParaRPr lang="sl-SI" baseline="30000" dirty="0"/>
          </a:p>
          <a:p>
            <a:pPr marL="0" indent="0">
              <a:buNone/>
              <a:defRPr/>
            </a:pPr>
            <a:endParaRPr lang="sl-SI" dirty="0"/>
          </a:p>
          <a:p>
            <a:pPr>
              <a:defRPr/>
            </a:pPr>
            <a:r>
              <a:rPr lang="sl-SI" dirty="0"/>
              <a:t>kemijsko čista voda prevaja električni tok, kar kaže na to, da so v njej prisotni gibljivi delci – ioni</a:t>
            </a:r>
          </a:p>
          <a:p>
            <a:pPr>
              <a:defRPr/>
            </a:pPr>
            <a:endParaRPr lang="sl-SI" dirty="0"/>
          </a:p>
        </p:txBody>
      </p:sp>
      <p:sp>
        <p:nvSpPr>
          <p:cNvPr id="5" name="Naslov 4">
            <a:extLst>
              <a:ext uri="{FF2B5EF4-FFF2-40B4-BE49-F238E27FC236}">
                <a16:creationId xmlns:a16="http://schemas.microsoft.com/office/drawing/2014/main" id="{76F2F35B-823D-32C1-6138-E6B51D82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75DA3C-F1FB-9799-410E-FA143FBE3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92151"/>
            <a:ext cx="7467600" cy="581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l-SI" dirty="0"/>
              <a:t>Jakost kislin in baz</a:t>
            </a:r>
          </a:p>
        </p:txBody>
      </p:sp>
      <p:sp>
        <p:nvSpPr>
          <p:cNvPr id="80899" name="Označba mesta vsebine 2">
            <a:extLst>
              <a:ext uri="{FF2B5EF4-FFF2-40B4-BE49-F238E27FC236}">
                <a16:creationId xmlns:a16="http://schemas.microsoft.com/office/drawing/2014/main" id="{CD0D2E6E-5DB4-CD7C-6331-B613598E0D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1200" y="1628775"/>
            <a:ext cx="7467600" cy="48450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altLang="sl-SI" dirty="0"/>
              <a:t>Kisline in baze so snovi, ki v vodi </a:t>
            </a:r>
            <a:r>
              <a:rPr lang="sl-SI" altLang="sl-SI" b="1" dirty="0"/>
              <a:t>ionizirajo.</a:t>
            </a:r>
          </a:p>
          <a:p>
            <a:r>
              <a:rPr lang="sl-SI" altLang="sl-SI" dirty="0"/>
              <a:t>Ločimo:</a:t>
            </a:r>
          </a:p>
          <a:p>
            <a:pPr>
              <a:buFontTx/>
              <a:buChar char="-"/>
            </a:pPr>
            <a:r>
              <a:rPr lang="sl-SI" altLang="sl-SI" b="1" dirty="0"/>
              <a:t>močne</a:t>
            </a:r>
            <a:r>
              <a:rPr lang="sl-SI" altLang="sl-SI" dirty="0"/>
              <a:t> kisline in baze,  </a:t>
            </a:r>
          </a:p>
          <a:p>
            <a:pPr>
              <a:buFontTx/>
              <a:buChar char="-"/>
            </a:pPr>
            <a:r>
              <a:rPr lang="sl-SI" altLang="sl-SI" b="1" dirty="0"/>
              <a:t>šibke</a:t>
            </a:r>
            <a:r>
              <a:rPr lang="sl-SI" altLang="sl-SI" dirty="0"/>
              <a:t> kisline in baze.</a:t>
            </a:r>
          </a:p>
          <a:p>
            <a:pPr marL="0" indent="0">
              <a:buNone/>
            </a:pPr>
            <a:r>
              <a:rPr lang="sl-SI" altLang="sl-SI" sz="2000" dirty="0"/>
              <a:t>Več je </a:t>
            </a:r>
            <a:r>
              <a:rPr lang="sl-SI" altLang="sl-SI" sz="2000" dirty="0" err="1"/>
              <a:t>oksonijevih</a:t>
            </a:r>
            <a:r>
              <a:rPr lang="sl-SI" altLang="sl-SI" sz="2000" dirty="0"/>
              <a:t> ionov, močnejša je kislina, več je </a:t>
            </a:r>
            <a:r>
              <a:rPr lang="sl-SI" altLang="sl-SI" sz="2000" dirty="0" err="1"/>
              <a:t>hidroksidnih</a:t>
            </a:r>
            <a:r>
              <a:rPr lang="sl-SI" altLang="sl-SI" sz="2000" dirty="0"/>
              <a:t> ionov, močnejša je baza. In obratno. </a:t>
            </a:r>
          </a:p>
          <a:p>
            <a:pPr>
              <a:buFontTx/>
              <a:buChar char="-"/>
            </a:pPr>
            <a:endParaRPr lang="sl-SI" altLang="sl-SI" sz="2000" dirty="0"/>
          </a:p>
          <a:p>
            <a:pPr>
              <a:buFontTx/>
              <a:buChar char="-"/>
            </a:pPr>
            <a:endParaRPr lang="sl-SI" altLang="sl-SI" dirty="0"/>
          </a:p>
          <a:p>
            <a:pPr>
              <a:buFontTx/>
              <a:buChar char="-"/>
            </a:pPr>
            <a:r>
              <a:rPr lang="sl-SI" altLang="sl-SI" dirty="0"/>
              <a:t>jakost baz, ki so </a:t>
            </a:r>
            <a:r>
              <a:rPr lang="sl-SI" altLang="sl-SI" b="1" dirty="0"/>
              <a:t>kovinski hidroksidi</a:t>
            </a:r>
            <a:r>
              <a:rPr lang="sl-SI" altLang="sl-SI" dirty="0"/>
              <a:t>, je odvisna od topnosti hidroksidov, dobro topni so močne baze, slabo topni so šibke baze. </a:t>
            </a:r>
            <a:endParaRPr lang="sl-SI" altLang="sl-SI" b="1" dirty="0"/>
          </a:p>
          <a:p>
            <a:endParaRPr lang="sl-SI" alt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96C11D9-55FC-05AA-0A4C-D7F1C4A4FF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75521" y="260648"/>
            <a:ext cx="8424863" cy="5637212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sl-SI" altLang="sl-SI" b="1" dirty="0"/>
              <a:t>močne kisline</a:t>
            </a:r>
            <a:r>
              <a:rPr lang="sl-SI" altLang="sl-SI" dirty="0"/>
              <a:t>  – </a:t>
            </a:r>
            <a:r>
              <a:rPr lang="sl-SI" altLang="sl-SI" b="1" dirty="0"/>
              <a:t>oddajajo protone </a:t>
            </a:r>
            <a:r>
              <a:rPr lang="sl-SI" altLang="sl-SI" dirty="0"/>
              <a:t>– ker močno ionizirajo pišemo „enojno puščico“ pri </a:t>
            </a:r>
            <a:r>
              <a:rPr lang="sl-SI" altLang="sl-SI" dirty="0" err="1"/>
              <a:t>protolizi</a:t>
            </a:r>
            <a:r>
              <a:rPr lang="sl-SI" altLang="sl-SI" dirty="0"/>
              <a:t> „</a:t>
            </a:r>
            <a:r>
              <a:rPr lang="sl-SI" altLang="sl-SI" dirty="0">
                <a:sym typeface="Wingdings" panose="05000000000000000000" pitchFamily="2" charset="2"/>
              </a:rPr>
              <a:t>“  </a:t>
            </a:r>
          </a:p>
          <a:p>
            <a:pPr>
              <a:buFontTx/>
              <a:buChar char="-"/>
              <a:defRPr/>
            </a:pPr>
            <a:r>
              <a:rPr lang="sl-SI" altLang="sl-SI" dirty="0">
                <a:sym typeface="Wingdings" panose="05000000000000000000" pitchFamily="2" charset="2"/>
              </a:rPr>
              <a:t>primeri: </a:t>
            </a:r>
            <a:r>
              <a:rPr lang="sl-SI" dirty="0"/>
              <a:t>HClO</a:t>
            </a:r>
            <a:r>
              <a:rPr lang="sl-SI" baseline="-25000" dirty="0"/>
              <a:t>4</a:t>
            </a:r>
            <a:r>
              <a:rPr lang="sl-SI" dirty="0"/>
              <a:t>, HI, </a:t>
            </a:r>
            <a:r>
              <a:rPr lang="sl-SI" dirty="0" err="1"/>
              <a:t>HBr</a:t>
            </a:r>
            <a:r>
              <a:rPr lang="sl-SI" dirty="0"/>
              <a:t>, HCl, H</a:t>
            </a:r>
            <a:r>
              <a:rPr lang="sl-SI" baseline="-25000" dirty="0"/>
              <a:t>2</a:t>
            </a:r>
            <a:r>
              <a:rPr lang="sl-SI" dirty="0"/>
              <a:t>SO</a:t>
            </a:r>
            <a:r>
              <a:rPr lang="sl-SI" baseline="-25000" dirty="0"/>
              <a:t>4</a:t>
            </a:r>
            <a:r>
              <a:rPr lang="sl-SI" dirty="0"/>
              <a:t>, HNO</a:t>
            </a:r>
            <a:r>
              <a:rPr lang="sl-SI" baseline="-25000" dirty="0"/>
              <a:t>3</a:t>
            </a:r>
            <a:r>
              <a:rPr lang="sl-SI" dirty="0"/>
              <a:t> …</a:t>
            </a:r>
          </a:p>
          <a:p>
            <a:pPr>
              <a:buFontTx/>
              <a:buChar char="-"/>
              <a:defRPr/>
            </a:pPr>
            <a:endParaRPr lang="sl-SI" altLang="sl-SI" dirty="0"/>
          </a:p>
          <a:p>
            <a:pPr>
              <a:defRPr/>
            </a:pPr>
            <a:r>
              <a:rPr lang="sl-SI" altLang="sl-SI" b="1" dirty="0"/>
              <a:t>močne baze </a:t>
            </a:r>
            <a:r>
              <a:rPr lang="sl-SI" altLang="sl-SI" dirty="0"/>
              <a:t>– disociacija ionske snovi v vodi – enojna puščica </a:t>
            </a:r>
            <a:r>
              <a:rPr lang="sl-SI" altLang="sl-SI" dirty="0">
                <a:sym typeface="Wingdings" panose="05000000000000000000" pitchFamily="2" charset="2"/>
              </a:rPr>
              <a:t></a:t>
            </a:r>
          </a:p>
          <a:p>
            <a:pPr>
              <a:buFontTx/>
              <a:buChar char="-"/>
              <a:defRPr/>
            </a:pPr>
            <a:r>
              <a:rPr lang="sl-SI" dirty="0"/>
              <a:t>primeri: </a:t>
            </a:r>
            <a:r>
              <a:rPr lang="sl-SI" dirty="0" err="1"/>
              <a:t>LiOH</a:t>
            </a:r>
            <a:r>
              <a:rPr lang="sl-SI" dirty="0"/>
              <a:t>, </a:t>
            </a:r>
            <a:r>
              <a:rPr lang="sl-SI" dirty="0" err="1"/>
              <a:t>NaOH</a:t>
            </a:r>
            <a:r>
              <a:rPr lang="sl-SI" dirty="0"/>
              <a:t>, KOH, Ba(OH)</a:t>
            </a:r>
            <a:r>
              <a:rPr lang="sl-SI" baseline="-25000" dirty="0"/>
              <a:t>2…</a:t>
            </a:r>
          </a:p>
          <a:p>
            <a:pPr>
              <a:buFontTx/>
              <a:buChar char="-"/>
              <a:defRPr/>
            </a:pPr>
            <a:endParaRPr lang="sl-SI" altLang="sl-SI" dirty="0"/>
          </a:p>
          <a:p>
            <a:pPr>
              <a:defRPr/>
            </a:pPr>
            <a:r>
              <a:rPr lang="sl-SI" altLang="sl-SI" b="1" dirty="0"/>
              <a:t>šibke kisline </a:t>
            </a:r>
            <a:r>
              <a:rPr lang="sl-SI" altLang="sl-SI" dirty="0"/>
              <a:t>in </a:t>
            </a:r>
            <a:r>
              <a:rPr lang="sl-SI" altLang="sl-SI" b="1" dirty="0"/>
              <a:t>baze</a:t>
            </a:r>
            <a:r>
              <a:rPr lang="sl-SI" altLang="sl-SI" dirty="0"/>
              <a:t> – le nek manjši delež molekul odda oz. sprejme protone (</a:t>
            </a:r>
            <a:r>
              <a:rPr lang="sl-SI" altLang="sl-SI" dirty="0" err="1"/>
              <a:t>disociira</a:t>
            </a:r>
            <a:r>
              <a:rPr lang="sl-SI" altLang="sl-SI" dirty="0"/>
              <a:t>) – pišemo „ravnotežno puščico ↔“</a:t>
            </a:r>
          </a:p>
          <a:p>
            <a:pPr>
              <a:buFontTx/>
              <a:buChar char="-"/>
              <a:defRPr/>
            </a:pPr>
            <a:r>
              <a:rPr lang="sl-SI" altLang="sl-SI" dirty="0"/>
              <a:t>primeri</a:t>
            </a:r>
            <a:r>
              <a:rPr lang="sl-SI" altLang="sl-SI" b="1" dirty="0"/>
              <a:t>: šibke kisline </a:t>
            </a:r>
            <a:r>
              <a:rPr lang="sl-SI" altLang="sl-SI" dirty="0"/>
              <a:t>– </a:t>
            </a:r>
            <a:r>
              <a:rPr lang="pt-BR" dirty="0"/>
              <a:t>H</a:t>
            </a:r>
            <a:r>
              <a:rPr lang="pt-BR" baseline="-25000" dirty="0"/>
              <a:t>3</a:t>
            </a:r>
            <a:r>
              <a:rPr lang="pt-BR" dirty="0"/>
              <a:t>PO</a:t>
            </a:r>
            <a:r>
              <a:rPr lang="pt-BR" baseline="-25000" dirty="0"/>
              <a:t>4</a:t>
            </a:r>
            <a:r>
              <a:rPr lang="pt-BR" dirty="0"/>
              <a:t>, HNO</a:t>
            </a:r>
            <a:r>
              <a:rPr lang="pt-BR" baseline="-25000" dirty="0"/>
              <a:t>2</a:t>
            </a:r>
            <a:r>
              <a:rPr lang="pt-BR" dirty="0"/>
              <a:t>, HF, CH</a:t>
            </a:r>
            <a:r>
              <a:rPr lang="pt-BR" baseline="-25000" dirty="0"/>
              <a:t>3</a:t>
            </a:r>
            <a:r>
              <a:rPr lang="pt-BR" dirty="0"/>
              <a:t>COOH, H</a:t>
            </a:r>
            <a:r>
              <a:rPr lang="pt-BR" baseline="-25000" dirty="0"/>
              <a:t>2</a:t>
            </a:r>
            <a:r>
              <a:rPr lang="pt-BR" dirty="0"/>
              <a:t>CO</a:t>
            </a:r>
            <a:r>
              <a:rPr lang="pt-BR" baseline="-25000" dirty="0"/>
              <a:t>3</a:t>
            </a:r>
            <a:r>
              <a:rPr lang="pt-BR" dirty="0"/>
              <a:t>, H</a:t>
            </a:r>
            <a:r>
              <a:rPr lang="pt-BR" baseline="-25000" dirty="0"/>
              <a:t>2</a:t>
            </a:r>
            <a:r>
              <a:rPr lang="pt-BR" dirty="0"/>
              <a:t>S, HCN</a:t>
            </a:r>
            <a:r>
              <a:rPr lang="sl-SI" dirty="0"/>
              <a:t>…</a:t>
            </a:r>
          </a:p>
          <a:p>
            <a:pPr>
              <a:buFontTx/>
              <a:buChar char="-"/>
              <a:defRPr/>
            </a:pPr>
            <a:r>
              <a:rPr lang="sl-SI" altLang="sl-SI" dirty="0"/>
              <a:t>primeri</a:t>
            </a:r>
            <a:r>
              <a:rPr lang="sl-SI" altLang="sl-SI" b="1" dirty="0"/>
              <a:t>: šibke baze </a:t>
            </a:r>
            <a:r>
              <a:rPr lang="sl-SI" altLang="sl-SI" dirty="0"/>
              <a:t>- </a:t>
            </a:r>
            <a:r>
              <a:rPr lang="sv-SE" dirty="0"/>
              <a:t>NH</a:t>
            </a:r>
            <a:r>
              <a:rPr lang="sv-SE" baseline="-25000" dirty="0"/>
              <a:t>3</a:t>
            </a:r>
            <a:r>
              <a:rPr lang="sv-SE" dirty="0"/>
              <a:t>, CH</a:t>
            </a:r>
            <a:r>
              <a:rPr lang="sv-SE" baseline="-25000" dirty="0"/>
              <a:t>3</a:t>
            </a:r>
            <a:r>
              <a:rPr lang="sv-SE" dirty="0"/>
              <a:t>NH</a:t>
            </a:r>
            <a:r>
              <a:rPr lang="sv-SE" baseline="-25000" dirty="0"/>
              <a:t>2</a:t>
            </a:r>
            <a:r>
              <a:rPr lang="sv-SE" dirty="0"/>
              <a:t>, Ca(OH)</a:t>
            </a:r>
            <a:r>
              <a:rPr lang="sv-SE" baseline="-25000" dirty="0"/>
              <a:t>2</a:t>
            </a:r>
            <a:r>
              <a:rPr lang="sv-SE" dirty="0"/>
              <a:t>, Fe(OH)</a:t>
            </a:r>
            <a:r>
              <a:rPr lang="sv-SE" baseline="-25000" dirty="0"/>
              <a:t>3</a:t>
            </a:r>
            <a:r>
              <a:rPr lang="sv-SE" dirty="0"/>
              <a:t>, Mn(OH)</a:t>
            </a:r>
            <a:r>
              <a:rPr lang="sv-SE" baseline="-25000" dirty="0"/>
              <a:t>2</a:t>
            </a:r>
            <a:r>
              <a:rPr lang="sl-SI" baseline="-25000" dirty="0"/>
              <a:t>…</a:t>
            </a:r>
            <a:endParaRPr lang="sl-SI" altLang="sl-SI" dirty="0"/>
          </a:p>
          <a:p>
            <a:pPr>
              <a:defRPr/>
            </a:pPr>
            <a:endParaRPr lang="sl-S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Office PowerPoint</Application>
  <PresentationFormat>Širokozaslonsko</PresentationFormat>
  <Paragraphs>54</Paragraphs>
  <Slides>8</Slides>
  <Notes>7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Officeova tema</vt:lpstr>
      <vt:lpstr>Kisline, baze in soli</vt:lpstr>
      <vt:lpstr>Reakcije kislin in baz</vt:lpstr>
      <vt:lpstr>PowerPointova predstavitev</vt:lpstr>
      <vt:lpstr>Protoliza</vt:lpstr>
      <vt:lpstr>PowerPointova predstavitev</vt:lpstr>
      <vt:lpstr>PowerPointova predstavitev</vt:lpstr>
      <vt:lpstr>Jakost kislin in baz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Belšak Jasmina</dc:creator>
  <cp:lastModifiedBy>Belšak Jasmina</cp:lastModifiedBy>
  <cp:revision>1</cp:revision>
  <dcterms:created xsi:type="dcterms:W3CDTF">2026-04-22T07:30:01Z</dcterms:created>
  <dcterms:modified xsi:type="dcterms:W3CDTF">2026-04-22T07:32:27Z</dcterms:modified>
</cp:coreProperties>
</file>