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74" r:id="rId3"/>
    <p:sldId id="315" r:id="rId4"/>
    <p:sldId id="377" r:id="rId5"/>
    <p:sldId id="375" r:id="rId6"/>
    <p:sldId id="457" r:id="rId7"/>
    <p:sldId id="467" r:id="rId8"/>
    <p:sldId id="314" r:id="rId9"/>
    <p:sldId id="373" r:id="rId10"/>
    <p:sldId id="376" r:id="rId11"/>
    <p:sldId id="462" r:id="rId12"/>
    <p:sldId id="458" r:id="rId13"/>
    <p:sldId id="461" r:id="rId14"/>
    <p:sldId id="378" r:id="rId15"/>
    <p:sldId id="468" r:id="rId16"/>
    <p:sldId id="379" r:id="rId17"/>
    <p:sldId id="466" r:id="rId18"/>
    <p:sldId id="459" r:id="rId19"/>
    <p:sldId id="380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5D4873-B821-5EA9-B744-12C84B408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FC81B1-A72A-4CA3-D70B-24D0B49F5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1BF51E-6D85-4515-1145-3FA076AA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99DC20C-0394-9930-79DA-AFAB10B3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BDD7B2C-EFF7-EBB4-263E-A916E52A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95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9E886-27A1-606C-814D-D6FFB4FD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1FCA79D-2387-B723-A0F0-DA6D81B86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1E8480-5096-5E12-95E8-439C452E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F5F84A-484D-8AFD-8FF1-229A82AE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1DA05FC-2069-A048-AD19-A32A5E24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847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5FAB8E7-6D35-B7D0-27DF-24DBD76B3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F3E25BD-5F90-19A6-D5A3-0879B4A5D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3D559B-A220-46C6-312E-8EF86974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1B5C2F0-70FD-B847-73D5-5BBFD7FB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8B0AF1-2368-970B-1CA3-62488347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43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01A02D-A9B2-4FF8-3032-C8A7CDCD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A6B4AD-435C-5564-C897-79DBB7224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09DDD5-8E6C-0464-7775-3FAD360D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1E8F7A-1B52-4DDA-7980-1228DB58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D3BC3E-4592-2187-622D-0C97BC27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74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35D3AA-2882-35DE-132F-FAF8AA2B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4272E4-29DD-DC01-5DA5-6B69BD07A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A2DF6B-C057-A2F0-C98C-E49F8340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59D129-4F13-D385-0597-94C6E5B1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486506-B291-400E-4A39-72AAD94B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F6F66-130B-1074-C102-D61E95F3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B24B18-FDDA-DCAC-1685-043525F61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24B09D-6E76-B977-7F1F-97C8FA38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2B212FD-DD6F-F5F9-2770-34BA6315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75A128C-33EF-E059-AFDB-B9D8BE93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F02F26E-37EB-C747-0EB1-6B292AEB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29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2091E7-79F7-3A24-F2F6-7E54EE16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546E450-FBD9-7E30-EA89-50C07DE63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7A9D7C4-10E5-4384-35F6-1DA6D22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755D4C5-A5E8-389B-654D-65BCCA9A6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CE5C3EA-5DA0-A697-5D08-6762B5141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9C25C2B-4576-EB4D-7C4F-793394C7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A292A7F-1FCA-E0B1-C620-2C80071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43A0D94-792F-F31A-D575-BF32D8DE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54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22C6E9-DA38-E5BF-062F-67EEE6F8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C3CFE94-AF79-64FA-65AD-64FBBC5A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32005D4-5B04-232B-CA1D-3C5F29AD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55B7DE4-76A9-EF9D-62DB-C5649AE0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946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8166429-9F3A-D7BB-D74A-E7CCFD17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56BFD66-1EBB-3958-24F1-DC4EAEC8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5F889C5-7DCF-6110-BBDB-093D5E82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31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67B7E-50CB-065D-D7AC-2B924C4B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01C488-AE21-F914-1D07-97CB0204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5D3C376-E896-5FCD-987B-C26A9DBED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8614C37-E8BF-447A-EE0F-87198492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E4273E6-8842-DE0C-8273-166F4849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3EB3EFB-AA66-0338-F636-EED94F2E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32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46BC7-1BB0-420E-B68B-5B2C318B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8795C9F-D3BA-3DE5-96DC-4B6F4D20A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F2DF3CA-4338-7FD9-ADFE-19A879556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A5A0E8E-2420-AF08-C66C-71C3B5F2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2DDD92A-73C3-0C3D-4183-63EA174E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7D9A173-472C-F2EE-7D3C-62EC2774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37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2FC8ABD-97FD-3668-4B57-D7C1D06B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5E9A63D-35C0-0CEE-F75E-F9EFC8D71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10A616-99DC-356B-4220-F79FA49AF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6D6514-875C-4682-B663-508F5DAC0BD7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C43253-5E89-6F8F-EF97-4A88D1202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9C040E4-5727-305F-C192-F1009C1F9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8F075-FF68-4E33-BC56-25E6A3ECF8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98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3E1A26E-6930-287C-9209-E8B2ED70E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0"/>
            <a:ext cx="8507412" cy="16271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sl-SI" altLang="sl-SI" sz="3600" b="1" dirty="0"/>
            </a:br>
            <a:r>
              <a:rPr lang="sl-SI" altLang="sl-SI" sz="3600" b="1" dirty="0">
                <a:latin typeface="Algerian" pitchFamily="82" charset="0"/>
              </a:rPr>
              <a:t>BIODIVERZITETA  ALI BIOTSKA RAZNOVRSTNOST ALI RAZNOLIKOST ŽIVEGA SVETA</a:t>
            </a:r>
            <a:br>
              <a:rPr lang="sl-SI" altLang="sl-SI" dirty="0"/>
            </a:br>
            <a:endParaRPr lang="sl-SI" altLang="sl-SI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DB68D28-680E-6A90-6778-9B1D5DCF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627189"/>
            <a:ext cx="8424862" cy="5114925"/>
          </a:xfrm>
        </p:spPr>
        <p:txBody>
          <a:bodyPr/>
          <a:lstStyle/>
          <a:p>
            <a:pPr marL="0" indent="0">
              <a:buNone/>
            </a:pPr>
            <a:endParaRPr lang="sl-SI" altLang="sl-SI"/>
          </a:p>
        </p:txBody>
      </p:sp>
      <p:pic>
        <p:nvPicPr>
          <p:cNvPr id="61444" name="Slika 1">
            <a:extLst>
              <a:ext uri="{FF2B5EF4-FFF2-40B4-BE49-F238E27FC236}">
                <a16:creationId xmlns:a16="http://schemas.microsoft.com/office/drawing/2014/main" id="{AF70AC87-8EB2-3754-5B54-ACC3C42C7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12" y="1437858"/>
            <a:ext cx="6984238" cy="52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A4D62B8D-592C-4D51-103E-DEE7E62F5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0" y="404814"/>
            <a:ext cx="8578850" cy="60721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b="1" dirty="0"/>
              <a:t>INTEGRIRANO KMETOVANJE: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je kmetovanje med intenzivnim načinom in ekološkim kmetovanjem,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poteka po natančno določenih pravilih (zapisana so v Pravilniku o integrirani pridelavi in tehnoloških navodilih),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uporaba mineralnih gnojil in fitofarmacevtskih sredstev je omejena,</a:t>
            </a:r>
          </a:p>
          <a:p>
            <a:pPr marL="0" indent="0">
              <a:buNone/>
              <a:defRPr/>
            </a:pPr>
            <a:endParaRPr lang="sl-SI" b="1" dirty="0"/>
          </a:p>
        </p:txBody>
      </p:sp>
      <p:pic>
        <p:nvPicPr>
          <p:cNvPr id="70659" name="Slika 1">
            <a:extLst>
              <a:ext uri="{FF2B5EF4-FFF2-40B4-BE49-F238E27FC236}">
                <a16:creationId xmlns:a16="http://schemas.microsoft.com/office/drawing/2014/main" id="{0AABD0D8-7644-D107-78F4-16030446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221164"/>
            <a:ext cx="4608512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6CE84E-D636-F6E4-A5CC-C111F5AA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8A00AC-7B28-A8B2-90F7-EAC6E305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600200"/>
            <a:ext cx="8435975" cy="51069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dirty="0"/>
              <a:t>prednost se daje naravnim ukrepom za varstvo rastlin,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prepovedana je uporaba gensko spremenjenih organizmov in nadzira se kakovost prsti,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zmanjšujejo se negativni vplivi na okolje in zdravje ljudi.</a:t>
            </a:r>
          </a:p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71684" name="Slika 3">
            <a:extLst>
              <a:ext uri="{FF2B5EF4-FFF2-40B4-BE49-F238E27FC236}">
                <a16:creationId xmlns:a16="http://schemas.microsoft.com/office/drawing/2014/main" id="{0CB291BA-692C-8647-CE2C-F7D36871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618038"/>
            <a:ext cx="20875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Slika 4">
            <a:extLst>
              <a:ext uri="{FF2B5EF4-FFF2-40B4-BE49-F238E27FC236}">
                <a16:creationId xmlns:a16="http://schemas.microsoft.com/office/drawing/2014/main" id="{B9076FBA-F3F4-000C-B1A7-3CCA9F31C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4618038"/>
            <a:ext cx="22383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361CE0-3840-D799-410A-4FFAA7C8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533400"/>
            <a:ext cx="8362950" cy="3746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6EA9F21-7C52-2A58-AEAD-D0B11ADA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1125538"/>
            <a:ext cx="8507412" cy="53514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b="1" dirty="0"/>
              <a:t>EKOLOŠKO KMETOVANJE: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temelji na naravnih in predvsem preventivnih metodah za zatiranje škodljivcev, bolezni in plevelov;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uporaba kemično sintetičnih sredstev za varstvo rastlin, sintetičnih mineralnih gnojil in gensko spremenjenih semen ni dovoljena;</a:t>
            </a:r>
          </a:p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72708" name="Slika 3">
            <a:extLst>
              <a:ext uri="{FF2B5EF4-FFF2-40B4-BE49-F238E27FC236}">
                <a16:creationId xmlns:a16="http://schemas.microsoft.com/office/drawing/2014/main" id="{59533BE8-A32D-09F9-5001-7FD3C9606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622800"/>
            <a:ext cx="3889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Slika 4">
            <a:extLst>
              <a:ext uri="{FF2B5EF4-FFF2-40B4-BE49-F238E27FC236}">
                <a16:creationId xmlns:a16="http://schemas.microsoft.com/office/drawing/2014/main" id="{4FC2D3CC-0BA3-D54B-D83A-DE3A910DD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460876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6BDBB0-72DD-4266-A903-FA598123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533400"/>
            <a:ext cx="8362950" cy="3746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1F5070-2B57-42C8-18D7-707D8426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4" y="1125538"/>
            <a:ext cx="8218487" cy="53514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dirty="0"/>
              <a:t>kmetovanje temelji na uporabi organskih gnojil, spodbujanju naravnih ciklov (kolobarjenje);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 živina se pase na prostem in hranijo se z naravnimi krmili;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ekološko pridelana hrana raste počasneje in zato vsebuje več hranljivih snovi in je praviloma boljšega okusa.</a:t>
            </a:r>
          </a:p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73732" name="Slika 3">
            <a:extLst>
              <a:ext uri="{FF2B5EF4-FFF2-40B4-BE49-F238E27FC236}">
                <a16:creationId xmlns:a16="http://schemas.microsoft.com/office/drawing/2014/main" id="{7E7BFDD7-71B5-2F9F-152A-B267DFBC8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4443414"/>
            <a:ext cx="388778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slov 1">
            <a:extLst>
              <a:ext uri="{FF2B5EF4-FFF2-40B4-BE49-F238E27FC236}">
                <a16:creationId xmlns:a16="http://schemas.microsoft.com/office/drawing/2014/main" id="{7E0FE723-3EF0-E42D-0A0D-C70AF924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9635" name="Označba mesta vsebine 2">
            <a:extLst>
              <a:ext uri="{FF2B5EF4-FFF2-40B4-BE49-F238E27FC236}">
                <a16:creationId xmlns:a16="http://schemas.microsoft.com/office/drawing/2014/main" id="{228B592D-AD84-659E-5A69-453F0C42E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sl-SI" altLang="sl-SI" b="1" dirty="0"/>
              <a:t>BIOLOŠKO –DINAMIČNO KMETOVANJE: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altLang="sl-SI" dirty="0"/>
              <a:t>gnojenje mora oživljati zemljo;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altLang="sl-SI" dirty="0"/>
              <a:t>uporabljajo kompostne preparate in preparate za škropljenje;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sl-SI" altLang="sl-SI" dirty="0"/>
              <a:t>upoštevajo energijo zemlje in vesolja.</a:t>
            </a:r>
          </a:p>
        </p:txBody>
      </p:sp>
      <p:pic>
        <p:nvPicPr>
          <p:cNvPr id="74756" name="Slika 1">
            <a:extLst>
              <a:ext uri="{FF2B5EF4-FFF2-40B4-BE49-F238E27FC236}">
                <a16:creationId xmlns:a16="http://schemas.microsoft.com/office/drawing/2014/main" id="{6FDEFC99-028A-7E4A-0E79-E2FB06699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4492626"/>
            <a:ext cx="453548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6CE84E-D636-F6E4-A5CC-C111F5AA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8A00AC-7B28-A8B2-90F7-EAC6E305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600200"/>
            <a:ext cx="8435975" cy="51069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dirty="0"/>
              <a:t>prednost se daje naravnim ukrepom za varstvo rastlin,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prepovedana je uporaba gensko spremenjenih organizmov in nadzira se kakovost prsti,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zmanjšujejo se negativni vplivi na okolje in zdravje ljudi.</a:t>
            </a:r>
          </a:p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71684" name="Slika 3">
            <a:extLst>
              <a:ext uri="{FF2B5EF4-FFF2-40B4-BE49-F238E27FC236}">
                <a16:creationId xmlns:a16="http://schemas.microsoft.com/office/drawing/2014/main" id="{0CB291BA-692C-8647-CE2C-F7D36871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618038"/>
            <a:ext cx="20875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Slika 4">
            <a:extLst>
              <a:ext uri="{FF2B5EF4-FFF2-40B4-BE49-F238E27FC236}">
                <a16:creationId xmlns:a16="http://schemas.microsoft.com/office/drawing/2014/main" id="{B9076FBA-F3F4-000C-B1A7-3CCA9F31C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4618038"/>
            <a:ext cx="22383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1">
            <a:extLst>
              <a:ext uri="{FF2B5EF4-FFF2-40B4-BE49-F238E27FC236}">
                <a16:creationId xmlns:a16="http://schemas.microsoft.com/office/drawing/2014/main" id="{5163729B-11DB-031E-4831-3BBDAB09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F57254-64DE-340A-002B-8BFB6C7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b="1" dirty="0"/>
              <a:t>PERMAKULTURA (</a:t>
            </a:r>
            <a:r>
              <a:rPr lang="sl-SI" dirty="0"/>
              <a:t>permanentna agrikultura) </a:t>
            </a:r>
            <a:r>
              <a:rPr lang="sl-SI" b="1" dirty="0"/>
              <a:t>: </a:t>
            </a:r>
            <a:endParaRPr lang="sl-SI" dirty="0"/>
          </a:p>
          <a:p>
            <a:pPr>
              <a:buFont typeface="Arial" charset="0"/>
              <a:buChar char="•"/>
              <a:defRPr/>
            </a:pPr>
            <a:r>
              <a:rPr lang="sl-SI" dirty="0"/>
              <a:t>je način življenja, ki v največji možni meri  zmanjša porabo energije za bivanje;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osnovni princip temelji na opazovanju delovanja narave ter vključevanje </a:t>
            </a:r>
            <a:r>
              <a:rPr lang="sl-SI"/>
              <a:t>teh spoznanj </a:t>
            </a:r>
            <a:r>
              <a:rPr lang="sl-SI" dirty="0"/>
              <a:t>v </a:t>
            </a:r>
            <a:r>
              <a:rPr lang="sl-SI"/>
              <a:t>način življenja. </a:t>
            </a:r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Slika 1">
            <a:extLst>
              <a:ext uri="{FF2B5EF4-FFF2-40B4-BE49-F238E27FC236}">
                <a16:creationId xmlns:a16="http://schemas.microsoft.com/office/drawing/2014/main" id="{97B615B0-D8D2-B6BF-2C56-42913689A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08051"/>
            <a:ext cx="8439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2BEAFFF-CD06-B862-4CF0-F0BF01B7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Permakultura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464E8-2290-EEAB-45D3-9710025A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4364A65-2D5B-2921-A054-2C2D52EE3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b="1" dirty="0"/>
              <a:t>ORGANSKO –BIOLOŠKO KMETOVANJE:</a:t>
            </a:r>
            <a:r>
              <a:rPr lang="sl-SI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sl-SI" dirty="0"/>
              <a:t>najbolj pomembno za preperevanje organske snovi je delovanje talnih organizmov.</a:t>
            </a:r>
            <a:endParaRPr lang="sl-SI" b="1" dirty="0"/>
          </a:p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77828" name="Slika 3">
            <a:extLst>
              <a:ext uri="{FF2B5EF4-FFF2-40B4-BE49-F238E27FC236}">
                <a16:creationId xmlns:a16="http://schemas.microsoft.com/office/drawing/2014/main" id="{BF8BBA17-0BD4-70A0-5708-32961A6F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284539"/>
            <a:ext cx="49466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Slika 3">
            <a:extLst>
              <a:ext uri="{FF2B5EF4-FFF2-40B4-BE49-F238E27FC236}">
                <a16:creationId xmlns:a16="http://schemas.microsoft.com/office/drawing/2014/main" id="{E5E58230-D344-59E5-D4A1-7E0AAB8ED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5563"/>
            <a:ext cx="69469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>
            <a:extLst>
              <a:ext uri="{FF2B5EF4-FFF2-40B4-BE49-F238E27FC236}">
                <a16:creationId xmlns:a16="http://schemas.microsoft.com/office/drawing/2014/main" id="{1C324B2B-A57F-4445-329A-E4DB72E1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751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D8FA69-0AC2-197D-298B-FDF9FC78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692150"/>
            <a:ext cx="8640763" cy="5976938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r>
              <a:rPr lang="sl-SI" altLang="sl-SI" dirty="0"/>
              <a:t>Gre za število različnih vrst organizmov, ki poseljujejo določen prostor in raznolikost ekosistemov nekega območja.</a:t>
            </a:r>
          </a:p>
          <a:p>
            <a:pPr marL="182880" indent="-182880">
              <a:defRPr/>
            </a:pPr>
            <a:r>
              <a:rPr lang="sl-SI" altLang="sl-SI" dirty="0"/>
              <a:t>Deževni gozdovi imajo največjo </a:t>
            </a:r>
            <a:r>
              <a:rPr lang="sl-SI" altLang="sl-SI" dirty="0" err="1"/>
              <a:t>biodiverziteto</a:t>
            </a:r>
            <a:r>
              <a:rPr lang="sl-SI" altLang="sl-SI" dirty="0"/>
              <a:t> ekosistemov na Zemlji.</a:t>
            </a:r>
          </a:p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62468" name="Slika 3">
            <a:extLst>
              <a:ext uri="{FF2B5EF4-FFF2-40B4-BE49-F238E27FC236}">
                <a16:creationId xmlns:a16="http://schemas.microsoft.com/office/drawing/2014/main" id="{D6BC5F0B-F54C-D125-2964-1ABCAD50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068639"/>
            <a:ext cx="489585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62BDA08-B696-2CD0-D320-71F4924A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7715250" cy="561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altLang="sl-SI" sz="3200" b="1"/>
              <a:t>POMEN BIODIVERZITETE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CDED65E-1ED9-3B1A-9FB1-CE10A725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908050"/>
            <a:ext cx="8642350" cy="5919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/>
              <a:t>GLOBALNI POMEN: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/>
              <a:t>energijski pretok in kroženje snovi.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/>
              <a:t>EKONOMSKI POMEN: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/>
              <a:t>vir hrane in genetske različnosti;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/>
              <a:t>vir novih snovi za farmacijo;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/>
              <a:t>v turizmu. </a:t>
            </a:r>
          </a:p>
        </p:txBody>
      </p:sp>
      <p:pic>
        <p:nvPicPr>
          <p:cNvPr id="63492" name="Slika 1">
            <a:extLst>
              <a:ext uri="{FF2B5EF4-FFF2-40B4-BE49-F238E27FC236}">
                <a16:creationId xmlns:a16="http://schemas.microsoft.com/office/drawing/2014/main" id="{9B7116ED-3869-9035-BD23-4DBCE4918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503614"/>
            <a:ext cx="59102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slov 1">
            <a:extLst>
              <a:ext uri="{FF2B5EF4-FFF2-40B4-BE49-F238E27FC236}">
                <a16:creationId xmlns:a16="http://schemas.microsoft.com/office/drawing/2014/main" id="{F395E0BD-FD59-EFE7-8D8C-66CB36D4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111126"/>
            <a:ext cx="8147050" cy="3651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4515" name="Označba mesta vsebine 2">
            <a:extLst>
              <a:ext uri="{FF2B5EF4-FFF2-40B4-BE49-F238E27FC236}">
                <a16:creationId xmlns:a16="http://schemas.microsoft.com/office/drawing/2014/main" id="{136B1453-FBF3-1F5B-4AF8-6B5D50F5E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620714"/>
            <a:ext cx="8507412" cy="623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/>
              <a:t>ESTETSKI POMEN: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/>
              <a:t>raznovrstno je lepo.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/>
              <a:t>ETIČNI POMEN: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/>
              <a:t>raznolikost živega sveta je proizvod evolucije zemlje, njeno ohranjanje pa je nacionalna obveza vsakega posameznika, naroda in človeštva.</a:t>
            </a:r>
          </a:p>
          <a:p>
            <a:pPr eaLnBrk="1" hangingPunct="1"/>
            <a:endParaRPr lang="sl-SI" altLang="sl-SI"/>
          </a:p>
        </p:txBody>
      </p:sp>
      <p:pic>
        <p:nvPicPr>
          <p:cNvPr id="64516" name="Slika 4">
            <a:extLst>
              <a:ext uri="{FF2B5EF4-FFF2-40B4-BE49-F238E27FC236}">
                <a16:creationId xmlns:a16="http://schemas.microsoft.com/office/drawing/2014/main" id="{6AA72A16-16FC-9FF9-73C9-C7A3D128C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213100"/>
            <a:ext cx="6246813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>
            <a:extLst>
              <a:ext uri="{FF2B5EF4-FFF2-40B4-BE49-F238E27FC236}">
                <a16:creationId xmlns:a16="http://schemas.microsoft.com/office/drawing/2014/main" id="{D929F872-A3B6-9EA2-E6BC-8AFB3978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274639"/>
            <a:ext cx="8075612" cy="1301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A4CC0F-E75D-5ACF-FF0D-F4D0FDB9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9" y="692151"/>
            <a:ext cx="8785225" cy="5980113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r>
              <a:rPr lang="sl-SI" altLang="sl-SI" dirty="0"/>
              <a:t>Z</a:t>
            </a:r>
            <a:r>
              <a:rPr lang="sl-SI" altLang="sl-SI" u="sng" dirty="0"/>
              <a:t>nanih in opisanih vrst naj bi bilo </a:t>
            </a:r>
            <a:r>
              <a:rPr lang="sl-SI" altLang="sl-SI" dirty="0"/>
              <a:t>okoli </a:t>
            </a:r>
            <a:r>
              <a:rPr lang="sl-SI" altLang="sl-SI" b="1" dirty="0"/>
              <a:t>2 milijona</a:t>
            </a:r>
            <a:r>
              <a:rPr lang="sl-SI" altLang="sl-SI" dirty="0"/>
              <a:t> (na Zemlji naj bi bilo še od </a:t>
            </a:r>
            <a:r>
              <a:rPr lang="sl-SI" altLang="sl-SI" b="1" dirty="0"/>
              <a:t>4 do 12 milijonov</a:t>
            </a:r>
            <a:r>
              <a:rPr lang="sl-SI" altLang="sl-SI" dirty="0"/>
              <a:t> </a:t>
            </a:r>
            <a:r>
              <a:rPr lang="sl-SI" altLang="sl-SI" u="sng" dirty="0"/>
              <a:t>neodkritih in neopisanih vrst)</a:t>
            </a:r>
            <a:r>
              <a:rPr lang="sl-SI" altLang="sl-SI" dirty="0"/>
              <a:t>.</a:t>
            </a:r>
          </a:p>
          <a:p>
            <a:pPr marL="0" indent="0">
              <a:buNone/>
              <a:defRPr/>
            </a:pPr>
            <a:endParaRPr lang="sl-SI" dirty="0"/>
          </a:p>
        </p:txBody>
      </p:sp>
      <p:pic>
        <p:nvPicPr>
          <p:cNvPr id="65540" name="Slika 3">
            <a:extLst>
              <a:ext uri="{FF2B5EF4-FFF2-40B4-BE49-F238E27FC236}">
                <a16:creationId xmlns:a16="http://schemas.microsoft.com/office/drawing/2014/main" id="{CCE67838-53C5-8070-2711-89464F5DF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257426"/>
            <a:ext cx="727233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20577C-E699-2568-2D50-7038EE4E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6563" name="Ograda vsebine 2">
            <a:extLst>
              <a:ext uri="{FF2B5EF4-FFF2-40B4-BE49-F238E27FC236}">
                <a16:creationId xmlns:a16="http://schemas.microsoft.com/office/drawing/2014/main" id="{C6783D59-64C7-1D03-ABAA-90BF43605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V SLO </a:t>
            </a:r>
            <a:r>
              <a:rPr lang="sl-SI" altLang="sl-SI"/>
              <a:t>je določenih okrog </a:t>
            </a:r>
            <a:r>
              <a:rPr lang="sl-SI" altLang="sl-SI" b="1"/>
              <a:t>24.000 vrst živih bitij (</a:t>
            </a:r>
            <a:r>
              <a:rPr lang="sl-SI" altLang="sl-SI"/>
              <a:t>naj bi jih bilo med </a:t>
            </a:r>
            <a:r>
              <a:rPr lang="sl-SI" altLang="sl-SI" b="1"/>
              <a:t>50.000 in 120.000)</a:t>
            </a:r>
            <a:r>
              <a:rPr lang="sl-SI" altLang="sl-SI"/>
              <a:t>.</a:t>
            </a:r>
          </a:p>
          <a:p>
            <a:endParaRPr lang="sl-SI" altLang="sl-SI"/>
          </a:p>
        </p:txBody>
      </p:sp>
      <p:pic>
        <p:nvPicPr>
          <p:cNvPr id="66564" name="Slika 2">
            <a:extLst>
              <a:ext uri="{FF2B5EF4-FFF2-40B4-BE49-F238E27FC236}">
                <a16:creationId xmlns:a16="http://schemas.microsoft.com/office/drawing/2014/main" id="{41202C68-7251-91AF-37D8-ECFAE713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871789"/>
            <a:ext cx="42926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9FAD8-15C9-B9BF-C059-9C8B8637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dirty="0">
                <a:solidFill>
                  <a:srgbClr val="7B9899"/>
                </a:solidFill>
              </a:rPr>
              <a:t>Ogroženost </a:t>
            </a:r>
            <a:r>
              <a:rPr lang="sl-SI" altLang="sl-SI" dirty="0" err="1">
                <a:solidFill>
                  <a:srgbClr val="7B9899"/>
                </a:solidFill>
              </a:rPr>
              <a:t>biodiverzitete</a:t>
            </a:r>
            <a:r>
              <a:rPr lang="sl-SI" altLang="sl-SI" dirty="0">
                <a:solidFill>
                  <a:srgbClr val="7B9899"/>
                </a:solidFill>
              </a:rPr>
              <a:t>:</a:t>
            </a:r>
            <a:endParaRPr lang="sl-SI" dirty="0"/>
          </a:p>
        </p:txBody>
      </p:sp>
      <p:sp>
        <p:nvSpPr>
          <p:cNvPr id="67587" name="Označba mesta vsebine 2">
            <a:extLst>
              <a:ext uri="{FF2B5EF4-FFF2-40B4-BE49-F238E27FC236}">
                <a16:creationId xmlns:a16="http://schemas.microsoft.com/office/drawing/2014/main" id="{42505699-C6CA-D413-5B83-ED9E2AF4E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uničevanje naravnih bivališč (širjenje urbanih naselij),</a:t>
            </a:r>
          </a:p>
          <a:p>
            <a:pPr eaLnBrk="1" hangingPunct="1"/>
            <a:r>
              <a:rPr lang="sl-SI" altLang="sl-SI"/>
              <a:t>intenzivno monokulturno kmetijstvo in gozdarstvo,</a:t>
            </a:r>
          </a:p>
          <a:p>
            <a:pPr eaLnBrk="1" hangingPunct="1"/>
            <a:r>
              <a:rPr lang="sl-SI" altLang="sl-SI"/>
              <a:t>prekomerno izkoriščanje vrst (lov ali nabiranje),</a:t>
            </a:r>
          </a:p>
          <a:p>
            <a:pPr eaLnBrk="1" hangingPunct="1"/>
            <a:r>
              <a:rPr lang="sl-SI" altLang="sl-SI"/>
              <a:t>onesnaževanje okolja (zraka, tal in vode z odplakami, izpuhi, pesticidi, umetnimi gnojili...).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0718919-2E99-2222-89C3-AEE1547C0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15889"/>
            <a:ext cx="8280400" cy="649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altLang="sl-SI" b="1" dirty="0"/>
              <a:t>Sonaravno gospodarjenje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2FB9FCB-C917-DD3B-7347-958859A8C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5" y="765175"/>
            <a:ext cx="8713788" cy="594995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r>
              <a:rPr lang="sl-SI" altLang="sl-SI" dirty="0"/>
              <a:t>Je dejavnost, ki povezuje ohranjanje narave in gospodarsko dejavnost.</a:t>
            </a:r>
          </a:p>
          <a:p>
            <a:pPr marL="182880" indent="-182880">
              <a:defRPr/>
            </a:pPr>
            <a:r>
              <a:rPr lang="sl-SI" altLang="sl-SI" dirty="0"/>
              <a:t>Je način ravnanja z </a:t>
            </a:r>
            <a:r>
              <a:rPr lang="sl-SI" altLang="sl-SI" b="1" dirty="0"/>
              <a:t>ekosistemi</a:t>
            </a:r>
            <a:r>
              <a:rPr lang="sl-SI" altLang="sl-SI" dirty="0"/>
              <a:t>, ki temelji na:</a:t>
            </a:r>
          </a:p>
          <a:p>
            <a:pPr marL="0" indent="0">
              <a:buNone/>
              <a:defRPr/>
            </a:pPr>
            <a:r>
              <a:rPr lang="sl-SI" altLang="sl-SI" dirty="0"/>
              <a:t>- njihovi negi in ohranitvi, </a:t>
            </a:r>
          </a:p>
          <a:p>
            <a:pPr marL="182880" indent="-182880">
              <a:buFontTx/>
              <a:buChar char="-"/>
              <a:defRPr/>
            </a:pPr>
            <a:r>
              <a:rPr lang="sl-SI" altLang="sl-SI" dirty="0"/>
              <a:t>povečanju pestrosti avtohtonih rastlinskih in živalskih vrst,</a:t>
            </a:r>
          </a:p>
          <a:p>
            <a:pPr marL="182880" indent="-182880">
              <a:buFontTx/>
              <a:buChar char="-"/>
              <a:defRPr/>
            </a:pPr>
            <a:r>
              <a:rPr lang="sl-SI" altLang="sl-SI" dirty="0"/>
              <a:t>vzpostavljanju biološkega ravnotežja.</a:t>
            </a:r>
          </a:p>
          <a:p>
            <a:pPr marL="0" indent="0">
              <a:buNone/>
              <a:defRPr/>
            </a:pPr>
            <a:endParaRPr lang="sl-SI" altLang="sl-SI" dirty="0"/>
          </a:p>
        </p:txBody>
      </p:sp>
      <p:pic>
        <p:nvPicPr>
          <p:cNvPr id="68612" name="Slika 1">
            <a:extLst>
              <a:ext uri="{FF2B5EF4-FFF2-40B4-BE49-F238E27FC236}">
                <a16:creationId xmlns:a16="http://schemas.microsoft.com/office/drawing/2014/main" id="{201CC570-E992-368D-E846-EAAA53F5B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4298950"/>
            <a:ext cx="38989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6">
            <a:extLst>
              <a:ext uri="{FF2B5EF4-FFF2-40B4-BE49-F238E27FC236}">
                <a16:creationId xmlns:a16="http://schemas.microsoft.com/office/drawing/2014/main" id="{69E8E118-5F48-C06E-C465-5DB3143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altLang="sl-SI" dirty="0"/>
              <a:t>Načini sonaravnega kmetovanja (naravi </a:t>
            </a:r>
            <a:r>
              <a:rPr lang="sl-SI" altLang="sl-SI"/>
              <a:t>prijazno kmetovanje)</a:t>
            </a:r>
            <a:endParaRPr lang="sl-SI"/>
          </a:p>
        </p:txBody>
      </p:sp>
      <p:pic>
        <p:nvPicPr>
          <p:cNvPr id="69635" name="Označba mesta vsebine 5">
            <a:extLst>
              <a:ext uri="{FF2B5EF4-FFF2-40B4-BE49-F238E27FC236}">
                <a16:creationId xmlns:a16="http://schemas.microsoft.com/office/drawing/2014/main" id="{D5AC7AD2-5852-771B-F186-5962BB505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916113"/>
            <a:ext cx="8763000" cy="4195762"/>
          </a:xfrm>
        </p:spPr>
      </p:pic>
      <p:sp>
        <p:nvSpPr>
          <p:cNvPr id="8" name="Pomnoži 7">
            <a:extLst>
              <a:ext uri="{FF2B5EF4-FFF2-40B4-BE49-F238E27FC236}">
                <a16:creationId xmlns:a16="http://schemas.microsoft.com/office/drawing/2014/main" id="{14BAAFE4-1B3A-F435-AC1E-95D5CAC1F03B}"/>
              </a:ext>
            </a:extLst>
          </p:cNvPr>
          <p:cNvSpPr/>
          <p:nvPr/>
        </p:nvSpPr>
        <p:spPr>
          <a:xfrm>
            <a:off x="3000376" y="3213101"/>
            <a:ext cx="1008063" cy="7207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490</Words>
  <Application>Microsoft Office PowerPoint</Application>
  <PresentationFormat>Širokozaslonsko</PresentationFormat>
  <Paragraphs>54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Algerian</vt:lpstr>
      <vt:lpstr>Aptos</vt:lpstr>
      <vt:lpstr>Aptos Display</vt:lpstr>
      <vt:lpstr>Arial</vt:lpstr>
      <vt:lpstr>Officeova tema</vt:lpstr>
      <vt:lpstr> BIODIVERZITETA  ALI BIOTSKA RAZNOVRSTNOST ALI RAZNOLIKOST ŽIVEGA SVETA </vt:lpstr>
      <vt:lpstr>PowerPointova predstavitev</vt:lpstr>
      <vt:lpstr>POMEN BIODIVERZITETE</vt:lpstr>
      <vt:lpstr>PowerPointova predstavitev</vt:lpstr>
      <vt:lpstr>PowerPointova predstavitev</vt:lpstr>
      <vt:lpstr>PowerPointova predstavitev</vt:lpstr>
      <vt:lpstr>Ogroženost biodiverzitete:</vt:lpstr>
      <vt:lpstr>Sonaravno gospodarjenje</vt:lpstr>
      <vt:lpstr>Načini sonaravnega kmetovanja (naravi prijazno kmetovanje)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Permakultura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pintar</dc:creator>
  <cp:lastModifiedBy>pintar</cp:lastModifiedBy>
  <cp:revision>2</cp:revision>
  <dcterms:created xsi:type="dcterms:W3CDTF">2025-12-03T14:51:54Z</dcterms:created>
  <dcterms:modified xsi:type="dcterms:W3CDTF">2025-12-03T14:55:22Z</dcterms:modified>
</cp:coreProperties>
</file>