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CAB980A-15A2-487B-90B2-A5CD47E8B7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89BF8825-CDDE-4E50-9794-846A89FB50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40F3B953-4E19-4C9E-BC2F-A2D4D9519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9E52-C8A2-4ACE-B9B9-54516BCACAA0}" type="datetimeFigureOut">
              <a:rPr lang="sl-SI" smtClean="0"/>
              <a:t>12. 01. 2024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0DD54037-72F1-4EEB-9D50-1B7460330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ECAC7A47-8257-4189-B239-EFE8C3199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AC1B0-BA9E-4806-8643-2BA7F96470E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42578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91D1F4A-1791-4B1F-9CE7-A26A09FC5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37394772-ABB1-429E-90E0-53CD2C6DE9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8CF36798-6AEE-47FB-8231-573CF1F18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9E52-C8A2-4ACE-B9B9-54516BCACAA0}" type="datetimeFigureOut">
              <a:rPr lang="sl-SI" smtClean="0"/>
              <a:t>12. 01. 2024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5F6C4FAD-C577-4936-9B1D-4139F8076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D0700569-CBCB-447A-9FF5-FA660314A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AC1B0-BA9E-4806-8643-2BA7F96470E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70835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87A41BD4-3DD8-4182-8C9F-7FAE37559A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619CEF23-2846-4E1D-B0D8-E46355E4C5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0436D78D-0030-4722-859E-FF6F3E87F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9E52-C8A2-4ACE-B9B9-54516BCACAA0}" type="datetimeFigureOut">
              <a:rPr lang="sl-SI" smtClean="0"/>
              <a:t>12. 01. 2024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E31397F7-0C71-4712-A933-7DB08E15D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B0A2D973-78C7-407F-B31E-78344EEAE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AC1B0-BA9E-4806-8643-2BA7F96470E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5749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F95AC4E-F2DA-4010-9D60-D6BF36741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0354684-365A-473A-A3B2-4B14C20690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AC785CF3-5719-4540-BFE0-701886551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9E52-C8A2-4ACE-B9B9-54516BCACAA0}" type="datetimeFigureOut">
              <a:rPr lang="sl-SI" smtClean="0"/>
              <a:t>12. 01. 2024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676A00A-2FC5-48EE-B807-E47DE4849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8E25DA4-F8B5-40CF-AB8E-81BB99DE2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AC1B0-BA9E-4806-8643-2BA7F96470E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14628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0B96068-436C-466F-A995-F364780F6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E1A00C25-280F-4B84-ABB9-5AF6238653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443AF196-82DC-476B-A21C-38706A9A2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9E52-C8A2-4ACE-B9B9-54516BCACAA0}" type="datetimeFigureOut">
              <a:rPr lang="sl-SI" smtClean="0"/>
              <a:t>12. 01. 2024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CF058E96-86F0-4D79-A7E5-D552B84C5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C271C4B6-A6DA-4051-92B9-5DC875A22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AC1B0-BA9E-4806-8643-2BA7F96470E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88147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34FCCF9-3E1C-4847-AE43-602DDCEEE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C54BB6C-C214-4341-8BFD-E6DE282F01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4548ECFC-30C5-4A48-B9D1-49A222F693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448B395C-5380-46A0-BC82-CB3330D7A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9E52-C8A2-4ACE-B9B9-54516BCACAA0}" type="datetimeFigureOut">
              <a:rPr lang="sl-SI" smtClean="0"/>
              <a:t>12. 01. 2024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8EBC406E-B398-4E2C-8572-3568B1810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2186E690-0BFD-4DA4-B4F5-F96FBB156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AC1B0-BA9E-4806-8643-2BA7F96470E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61451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D66273D-7A5A-48BB-A409-1CC0360F3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2169B07F-D212-4A3F-988B-BE73172F69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6EE1B054-545F-417B-AE88-70763FC4CD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7A46C87A-090F-42DF-802C-D426DCD444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07CF3193-1E8E-48BF-8A7E-E84EA23544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DFFD5D2F-8230-4723-B640-D2E0AAE87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9E52-C8A2-4ACE-B9B9-54516BCACAA0}" type="datetimeFigureOut">
              <a:rPr lang="sl-SI" smtClean="0"/>
              <a:t>12. 01. 2024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604E0C2C-A652-4DD6-846B-7A07917BE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E8767938-B7BE-4297-9D61-529E4039D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AC1B0-BA9E-4806-8643-2BA7F96470E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45741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202C080-CBA0-4BDC-AA62-DB634571E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E305D5B8-19F0-49DD-8F6A-B8DF9AFF8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9E52-C8A2-4ACE-B9B9-54516BCACAA0}" type="datetimeFigureOut">
              <a:rPr lang="sl-SI" smtClean="0"/>
              <a:t>12. 01. 2024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7FE1FE4F-4F27-4616-A17B-B27490CD3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2F75AF57-4C74-4F15-9471-10F635C88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AC1B0-BA9E-4806-8643-2BA7F96470E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82437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A353BAF0-6B5E-4154-ABCA-0FA0A8075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9E52-C8A2-4ACE-B9B9-54516BCACAA0}" type="datetimeFigureOut">
              <a:rPr lang="sl-SI" smtClean="0"/>
              <a:t>12. 01. 2024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B7E8E208-E2F3-437E-8E5C-DBBE4CA01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FC1F16D7-752B-4959-9013-3865870B3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AC1B0-BA9E-4806-8643-2BA7F96470E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86198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F9B8142-19F5-420F-889D-3A268EF92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AF48E38-0874-4FF9-915F-10B46BB45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2725F72F-13E5-468F-BB3E-C0C348C3D8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16D959ED-A9A4-4080-B92A-F7E69E1DA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9E52-C8A2-4ACE-B9B9-54516BCACAA0}" type="datetimeFigureOut">
              <a:rPr lang="sl-SI" smtClean="0"/>
              <a:t>12. 01. 2024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6B60F172-4F40-41AF-9A70-CB5F2621E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CD86232E-59AB-4E28-BC99-17FFDEC23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AC1B0-BA9E-4806-8643-2BA7F96470E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8980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64E8672-780B-49A0-A4F0-1A970FE8C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766492AC-B788-416B-8592-C78083DAFA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1CB2CF4C-A945-4427-9C1B-BD83D21AF6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58FCB8DE-4AE3-4B82-8940-009307573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9E52-C8A2-4ACE-B9B9-54516BCACAA0}" type="datetimeFigureOut">
              <a:rPr lang="sl-SI" smtClean="0"/>
              <a:t>12. 01. 2024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7F85E51A-22F3-47FA-9E2A-A71F713A6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FB54ED9B-1186-485B-A832-9A357E485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AC1B0-BA9E-4806-8643-2BA7F96470E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15251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F74B9984-5C8E-4A7F-B682-6E0508595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1C905600-1786-417D-B744-7CCBEBE4CE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4E24AA5-2F2B-4059-94CF-E1C0F8AC86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089E52-C8A2-4ACE-B9B9-54516BCACAA0}" type="datetimeFigureOut">
              <a:rPr lang="sl-SI" smtClean="0"/>
              <a:t>12. 01. 2024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00AA4AD-8CE3-4877-93A2-D74F5F8046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2444E4B-951B-4EAD-AFAB-DEA2705BD4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7AC1B0-BA9E-4806-8643-2BA7F96470E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53632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značba mesta vsebine 4">
            <a:extLst>
              <a:ext uri="{FF2B5EF4-FFF2-40B4-BE49-F238E27FC236}">
                <a16:creationId xmlns:a16="http://schemas.microsoft.com/office/drawing/2014/main" id="{09D688F1-E992-4F4E-A2AD-7AB0855318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2004"/>
            <a:ext cx="10515600" cy="587495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VZORČENJE VOLUMINOZNE KRME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iz bal;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iz zaprtih ali odprtih koritastih silosov;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iz skladišč;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svežo krmo neposredno s travnika ali pašnika.</a:t>
            </a:r>
          </a:p>
          <a:p>
            <a:pPr marL="0" indent="0">
              <a:buNone/>
            </a:pPr>
            <a:r>
              <a:rPr lang="sl-SI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Eden izmed dejavnikov, ki pozitivno vpliva na zdravje živali in dobro prirejo je </a:t>
            </a:r>
            <a:r>
              <a:rPr lang="sl-SI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kakovost doma pridelane voluminozne krme in uravnotežen krmni obrok.</a:t>
            </a:r>
            <a:r>
              <a:rPr lang="sl-SI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sl-SI" sz="180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Uravnotežen krmni obrok pomeni, da je usklajen po hranilih in hkrati korigiran na starost, velikost, telesno kondicijo in proizvodno obdobje živali. </a:t>
            </a:r>
          </a:p>
          <a:p>
            <a:pPr marL="0" indent="0">
              <a:buNone/>
            </a:pPr>
            <a:r>
              <a:rPr lang="sl-SI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Glavni cilj vzorčenja voluminozne krme in hkrati največji izziv za vzorčevalca je vzeti reprezentativen vzorec. </a:t>
            </a:r>
            <a:endParaRPr lang="sl-SI" sz="1800" dirty="0">
              <a:solidFill>
                <a:srgbClr val="00B05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l-SI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Na rezultate kemijske analize vpliva več dejavnikov: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kako in kdaj smo odvzeli vzorec krme,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na kakšen način smo ga zapakirali in opremili z informacijami. </a:t>
            </a:r>
          </a:p>
          <a:p>
            <a:pPr marL="0" indent="0">
              <a:buNone/>
            </a:pPr>
            <a:r>
              <a:rPr lang="sl-SI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Pred odvzemom vzorcev moramo vedeti tudi, kako se je silos polnil s plastmi krme, ali vzdolž cele površine ali kako drugače. </a:t>
            </a:r>
          </a:p>
          <a:p>
            <a:pPr marL="0" indent="0">
              <a:buNone/>
            </a:pPr>
            <a:r>
              <a:rPr lang="sl-SI" sz="180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Proces fermentacije v silosu ali balah se konča šest tednov po spravilu krme. </a:t>
            </a:r>
          </a:p>
          <a:p>
            <a:pPr marL="0" indent="0">
              <a:buNone/>
            </a:pPr>
            <a:r>
              <a:rPr lang="sl-SI" sz="180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Mrvo vzorčimo po 8 - 12 tednih po spravilu. </a:t>
            </a:r>
            <a:endParaRPr lang="sl-SI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9860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značba mesta vsebine 4">
            <a:extLst>
              <a:ext uri="{FF2B5EF4-FFF2-40B4-BE49-F238E27FC236}">
                <a16:creationId xmlns:a16="http://schemas.microsoft.com/office/drawing/2014/main" id="{09D688F1-E992-4F4E-A2AD-7AB0855318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472" y="192947"/>
            <a:ext cx="10515600" cy="635885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sl-SI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VZORČENJE IZ ZAPRTEGA KORITASTEGA SILOSA, ENE VRSTE SILAŽE</a:t>
            </a:r>
            <a:endParaRPr lang="sl-SI" sz="24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l-SI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poteka s pomočjo sonde na baterijski vrtalnik. Vzorčimo na najmanj petih mestih iz celotne površine silosa. Vzorčimo od željenega območja navpično navzdol do tal. Vzorčenje s sondo pa ima svoje omejitve glede višine silosa in dolžine svedra. Nastale vrtine zapremo s folijo in zalepimo z lepilnim trakom za silažne folije. Na ta način preprečimo vdor zraka v silažo in posledično kvarjenje silaže. Zbrane vzorce v vedru dobro premešamo in vakuumsko zapakiramo.</a:t>
            </a:r>
          </a:p>
          <a:p>
            <a:pPr marL="0" indent="0" algn="just" fontAlgn="base">
              <a:lnSpc>
                <a:spcPts val="1680"/>
              </a:lnSpc>
              <a:spcAft>
                <a:spcPts val="800"/>
              </a:spcAft>
              <a:buNone/>
            </a:pPr>
            <a:endParaRPr lang="sl-SI" sz="2400" b="1" i="1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lnSpc>
                <a:spcPts val="1680"/>
              </a:lnSpc>
              <a:spcAft>
                <a:spcPts val="800"/>
              </a:spcAft>
              <a:buNone/>
            </a:pPr>
            <a:r>
              <a:rPr lang="sl-SI" sz="24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VZORČENJE ODPRTEGA KORITASTEGA SILOSA – ENA VRSTA SILAŽE</a:t>
            </a:r>
            <a:endParaRPr lang="sl-SI" sz="2400" b="1" i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lnSpc>
                <a:spcPts val="1680"/>
              </a:lnSpc>
              <a:spcAft>
                <a:spcPts val="800"/>
              </a:spcAft>
              <a:buNone/>
            </a:pPr>
            <a:r>
              <a:rPr lang="sl-SI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 možno, ko je silažni kup na polni višini. </a:t>
            </a:r>
          </a:p>
          <a:p>
            <a:pPr algn="just" fontAlgn="base">
              <a:lnSpc>
                <a:spcPts val="168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l-SI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Vzorčenje na čelu silosa je potrebno opraviti samo na »svežem« rezu, najbolje takoj po odvzemu silaže. Vzorčenje naj poteka iz ene proti drugi strani silosa, od zgoraj navzdol (npr. v obliki črke W ali Z, slika 3). </a:t>
            </a:r>
          </a:p>
          <a:p>
            <a:pPr algn="just" fontAlgn="base">
              <a:lnSpc>
                <a:spcPts val="168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l-SI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Vzorčimo s pomočjo sonde s širšim premerom, iz devetih mest (slika 2) v globino kot znaša dnevni odvzem. Prednost vzorčenja v odprtem silosu je, da je mogoče vzorčiti vsa območja polnjenja po celi širini in višini na čelu silosa. Slabost pa je, da je obrok mogoče izračunati z zamikom, ko je silos odprt in na polni višini.</a:t>
            </a:r>
            <a:endParaRPr lang="sl-SI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l-SI" sz="18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715858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značba mesta vsebine 4">
            <a:extLst>
              <a:ext uri="{FF2B5EF4-FFF2-40B4-BE49-F238E27FC236}">
                <a16:creationId xmlns:a16="http://schemas.microsoft.com/office/drawing/2014/main" id="{09D688F1-E992-4F4E-A2AD-7AB0855318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2004"/>
            <a:ext cx="10515600" cy="5874959"/>
          </a:xfrm>
        </p:spPr>
        <p:txBody>
          <a:bodyPr>
            <a:normAutofit/>
          </a:bodyPr>
          <a:lstStyle/>
          <a:p>
            <a:pPr marL="0" indent="0" algn="just" fontAlgn="base">
              <a:lnSpc>
                <a:spcPts val="1680"/>
              </a:lnSpc>
              <a:spcAft>
                <a:spcPts val="800"/>
              </a:spcAft>
              <a:buNone/>
            </a:pPr>
            <a:r>
              <a:rPr lang="sl-SI" sz="2400" b="1" i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VZORČENJE ODPRTEGA KORITASTEGA SILOSA – SENDVIČ SILAŽE</a:t>
            </a:r>
            <a:endParaRPr lang="sl-SI" sz="2400" b="1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ts val="168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l-SI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Vzorčimo s pomočjo sonde s širšim premerom</a:t>
            </a:r>
            <a:r>
              <a:rPr lang="sl-SI" sz="24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sl-SI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iz devetih mest v globino kot znaša dnevni odvzem. </a:t>
            </a:r>
          </a:p>
          <a:p>
            <a:pPr algn="just" fontAlgn="base">
              <a:lnSpc>
                <a:spcPts val="168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endParaRPr lang="sl-SI" sz="24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ts val="168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endParaRPr lang="sl-SI" sz="2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lnSpc>
                <a:spcPts val="1680"/>
              </a:lnSpc>
              <a:spcAft>
                <a:spcPts val="800"/>
              </a:spcAft>
              <a:buNone/>
            </a:pPr>
            <a:endParaRPr lang="sl-SI" sz="2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ts val="168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l-SI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sl-SI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zorčenje poteka iz ene proti drugi strani silosa, od zgoraj navzdol (npr. v obliki črke W ali Z).</a:t>
            </a:r>
          </a:p>
          <a:p>
            <a:pPr algn="just" fontAlgn="base">
              <a:lnSpc>
                <a:spcPts val="168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l-SI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Vzorčenje poteka posebej za koruzno in posebej za travno silažo. Če pa so plasti travne silaže v silosu ločeno zložene in ločeno polnjene, je potrebno za vsako komponento vzeti ločen vzorec.</a:t>
            </a:r>
          </a:p>
          <a:p>
            <a:pPr algn="just" fontAlgn="base">
              <a:lnSpc>
                <a:spcPts val="168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l-SI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Zbrane vzorce v vedru dobro premešamo in vakuumsko zapakiramo.</a:t>
            </a:r>
            <a:endParaRPr lang="sl-SI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F04E10B2-4A9F-483D-AD3F-6231C144E9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2796160"/>
              </p:ext>
            </p:extLst>
          </p:nvPr>
        </p:nvGraphicFramePr>
        <p:xfrm>
          <a:off x="3719787" y="1316634"/>
          <a:ext cx="1447165" cy="1058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6250">
                  <a:extLst>
                    <a:ext uri="{9D8B030D-6E8A-4147-A177-3AD203B41FA5}">
                      <a16:colId xmlns:a16="http://schemas.microsoft.com/office/drawing/2014/main" val="1070291306"/>
                    </a:ext>
                  </a:extLst>
                </a:gridCol>
                <a:gridCol w="504190">
                  <a:extLst>
                    <a:ext uri="{9D8B030D-6E8A-4147-A177-3AD203B41FA5}">
                      <a16:colId xmlns:a16="http://schemas.microsoft.com/office/drawing/2014/main" val="2807632673"/>
                    </a:ext>
                  </a:extLst>
                </a:gridCol>
                <a:gridCol w="466725">
                  <a:extLst>
                    <a:ext uri="{9D8B030D-6E8A-4147-A177-3AD203B41FA5}">
                      <a16:colId xmlns:a16="http://schemas.microsoft.com/office/drawing/2014/main" val="235837128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80"/>
                        </a:lnSpc>
                        <a:spcAft>
                          <a:spcPts val="800"/>
                        </a:spcAft>
                      </a:pPr>
                      <a:r>
                        <a:rPr lang="sl-SI" sz="1150" b="1" dirty="0">
                          <a:solidFill>
                            <a:schemeClr val="bg1"/>
                          </a:solidFill>
                          <a:effectLst/>
                        </a:rPr>
                        <a:t>o</a:t>
                      </a:r>
                      <a:endParaRPr lang="sl-SI" sz="11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76200" marB="7620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80"/>
                        </a:lnSpc>
                        <a:spcAft>
                          <a:spcPts val="800"/>
                        </a:spcAft>
                      </a:pPr>
                      <a:r>
                        <a:rPr lang="sl-SI" sz="1150" b="1" dirty="0">
                          <a:solidFill>
                            <a:schemeClr val="bg1"/>
                          </a:solidFill>
                          <a:effectLst/>
                        </a:rPr>
                        <a:t>o</a:t>
                      </a:r>
                      <a:endParaRPr lang="sl-SI" sz="11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76200" marB="7620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80"/>
                        </a:lnSpc>
                        <a:spcAft>
                          <a:spcPts val="800"/>
                        </a:spcAft>
                      </a:pPr>
                      <a:r>
                        <a:rPr lang="sl-SI" sz="1150" b="1" dirty="0">
                          <a:solidFill>
                            <a:schemeClr val="bg1"/>
                          </a:solidFill>
                          <a:effectLst/>
                        </a:rPr>
                        <a:t>o</a:t>
                      </a:r>
                      <a:endParaRPr lang="sl-SI" sz="11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76200" marB="76200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8328625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80"/>
                        </a:lnSpc>
                        <a:spcAft>
                          <a:spcPts val="800"/>
                        </a:spcAft>
                      </a:pPr>
                      <a:r>
                        <a:rPr lang="sl-SI" sz="1150" b="1" dirty="0">
                          <a:solidFill>
                            <a:schemeClr val="bg1"/>
                          </a:solidFill>
                          <a:effectLst/>
                        </a:rPr>
                        <a:t>o</a:t>
                      </a:r>
                      <a:endParaRPr lang="sl-SI" sz="11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76200" marB="7620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80"/>
                        </a:lnSpc>
                        <a:spcAft>
                          <a:spcPts val="800"/>
                        </a:spcAft>
                      </a:pPr>
                      <a:r>
                        <a:rPr lang="sl-SI" sz="1150" b="1" dirty="0">
                          <a:solidFill>
                            <a:schemeClr val="bg1"/>
                          </a:solidFill>
                          <a:effectLst/>
                        </a:rPr>
                        <a:t>o</a:t>
                      </a:r>
                      <a:endParaRPr lang="sl-SI" sz="11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76200" marB="7620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80"/>
                        </a:lnSpc>
                        <a:spcAft>
                          <a:spcPts val="800"/>
                        </a:spcAft>
                      </a:pPr>
                      <a:r>
                        <a:rPr lang="sl-SI" sz="1150" b="1" dirty="0">
                          <a:solidFill>
                            <a:schemeClr val="bg1"/>
                          </a:solidFill>
                          <a:effectLst/>
                        </a:rPr>
                        <a:t>o</a:t>
                      </a:r>
                      <a:endParaRPr lang="sl-SI" sz="11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76200" marB="76200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1570306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80"/>
                        </a:lnSpc>
                        <a:spcAft>
                          <a:spcPts val="800"/>
                        </a:spcAft>
                      </a:pPr>
                      <a:r>
                        <a:rPr lang="sl-SI" sz="1150" b="1">
                          <a:solidFill>
                            <a:schemeClr val="bg1"/>
                          </a:solidFill>
                          <a:effectLst/>
                        </a:rPr>
                        <a:t>o</a:t>
                      </a:r>
                      <a:endParaRPr lang="sl-SI" sz="11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76200" marB="7620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80"/>
                        </a:lnSpc>
                        <a:spcAft>
                          <a:spcPts val="800"/>
                        </a:spcAft>
                      </a:pPr>
                      <a:r>
                        <a:rPr lang="sl-SI" sz="1150" b="1">
                          <a:solidFill>
                            <a:schemeClr val="bg1"/>
                          </a:solidFill>
                          <a:effectLst/>
                        </a:rPr>
                        <a:t>o</a:t>
                      </a:r>
                      <a:endParaRPr lang="sl-SI" sz="11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76200" marB="7620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80"/>
                        </a:lnSpc>
                        <a:spcAft>
                          <a:spcPts val="800"/>
                        </a:spcAft>
                      </a:pPr>
                      <a:r>
                        <a:rPr lang="sl-SI" sz="1150" b="1" dirty="0">
                          <a:solidFill>
                            <a:schemeClr val="bg1"/>
                          </a:solidFill>
                          <a:effectLst/>
                        </a:rPr>
                        <a:t>o</a:t>
                      </a:r>
                      <a:endParaRPr lang="sl-SI" sz="11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76200" marB="76200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79599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9677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značba mesta vsebine 4">
            <a:extLst>
              <a:ext uri="{FF2B5EF4-FFF2-40B4-BE49-F238E27FC236}">
                <a16:creationId xmlns:a16="http://schemas.microsoft.com/office/drawing/2014/main" id="{09D688F1-E992-4F4E-A2AD-7AB0855318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2004"/>
            <a:ext cx="10515600" cy="5874959"/>
          </a:xfrm>
        </p:spPr>
        <p:txBody>
          <a:bodyPr/>
          <a:lstStyle/>
          <a:p>
            <a:pPr marL="0" indent="0" algn="just" fontAlgn="base">
              <a:lnSpc>
                <a:spcPts val="1680"/>
              </a:lnSpc>
              <a:spcAft>
                <a:spcPts val="800"/>
              </a:spcAft>
              <a:buNone/>
            </a:pPr>
            <a:r>
              <a:rPr lang="sl-SI" sz="2400" i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VZORČENJE IZ BAL (SILAŽA ALI MRVA)</a:t>
            </a:r>
            <a:endParaRPr lang="sl-SI" sz="240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base">
              <a:lnSpc>
                <a:spcPts val="1680"/>
              </a:lnSpc>
              <a:spcAft>
                <a:spcPts val="800"/>
              </a:spcAft>
              <a:buNone/>
            </a:pPr>
            <a:r>
              <a:rPr lang="sl-SI" sz="240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 VZORČENJU IZ VALJASTIH BAL </a:t>
            </a:r>
            <a:r>
              <a:rPr lang="sl-SI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vzorčenje izvaja lahko s pomočjo sonde na baterijski vrtalnik s širšim premerom. </a:t>
            </a:r>
          </a:p>
          <a:p>
            <a:pPr algn="just" fontAlgn="base">
              <a:lnSpc>
                <a:spcPts val="168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l-SI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Vzorčimo na način, da na obodu bale zavrtamo tri vrtine, diagonalno skozi jedro od enega roba do nasprotnega roba. </a:t>
            </a:r>
          </a:p>
          <a:p>
            <a:pPr algn="just" fontAlgn="base">
              <a:lnSpc>
                <a:spcPts val="168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l-SI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 vzorčenju silaže se predrta mesta, kjer smo napravili vrtino, zapro in prelepijo s pomočjo lepilnega traku za silažno folijo. Vzorčimo iz 5 valjastih bal. </a:t>
            </a:r>
          </a:p>
          <a:p>
            <a:pPr algn="just" fontAlgn="base">
              <a:lnSpc>
                <a:spcPts val="168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l-SI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Zbrane vzorce v vedru dobro premešamo in zapakiramo. </a:t>
            </a:r>
          </a:p>
          <a:p>
            <a:pPr marL="0" indent="0" algn="just" fontAlgn="base">
              <a:lnSpc>
                <a:spcPts val="1680"/>
              </a:lnSpc>
              <a:spcAft>
                <a:spcPts val="800"/>
              </a:spcAft>
              <a:buNone/>
            </a:pPr>
            <a:r>
              <a:rPr lang="sl-SI" sz="240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 VZORČENJU IZ OGLATIH BAL</a:t>
            </a:r>
            <a:r>
              <a:rPr lang="sl-SI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si pomagamo s pomočjo sonde na baterijski vrtalnik ali sonde s širšim premerom. </a:t>
            </a:r>
          </a:p>
          <a:p>
            <a:pPr algn="just" fontAlgn="base">
              <a:lnSpc>
                <a:spcPts val="168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l-SI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Vrtino naredimo na vsaki strani najmanjše ploskve oglate bale. Vzorčimo iz desetih bal. Zbrane vzorce v vedru dobro premešamo in vakuumsko zapakiramo.    </a:t>
            </a:r>
            <a:r>
              <a:rPr lang="sl-SI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                                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705034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značba mesta vsebine 4">
            <a:extLst>
              <a:ext uri="{FF2B5EF4-FFF2-40B4-BE49-F238E27FC236}">
                <a16:creationId xmlns:a16="http://schemas.microsoft.com/office/drawing/2014/main" id="{09D688F1-E992-4F4E-A2AD-7AB0855318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2004"/>
            <a:ext cx="10515600" cy="5874959"/>
          </a:xfrm>
        </p:spPr>
        <p:txBody>
          <a:bodyPr/>
          <a:lstStyle/>
          <a:p>
            <a:pPr marL="0" indent="0" algn="just" fontAlgn="base">
              <a:lnSpc>
                <a:spcPts val="1680"/>
              </a:lnSpc>
              <a:spcAft>
                <a:spcPts val="800"/>
              </a:spcAft>
              <a:buNone/>
            </a:pPr>
            <a:r>
              <a:rPr lang="sl-SI" sz="2400" i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VZORČENJE MRVE  V RAZSUTEM STANJU (IZ KUPA V SENIKU)</a:t>
            </a:r>
            <a:endParaRPr lang="sl-SI" sz="240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ts val="168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l-SI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Vzorčimo s pomočjo sonde na baterijski vrtalnik, </a:t>
            </a:r>
          </a:p>
          <a:p>
            <a:pPr algn="just" fontAlgn="base">
              <a:lnSpc>
                <a:spcPts val="168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l-SI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površino kupa razdelimo na pet enakih delov s katerih od zgoraj navzdol vzamemo pet različnih vzorcev. Vzorce zberemo v vedru in zapakiramo.</a:t>
            </a:r>
          </a:p>
          <a:p>
            <a:pPr marL="0" indent="0" algn="just" fontAlgn="base">
              <a:lnSpc>
                <a:spcPts val="1680"/>
              </a:lnSpc>
              <a:spcAft>
                <a:spcPts val="800"/>
              </a:spcAft>
              <a:buNone/>
            </a:pPr>
            <a:r>
              <a:rPr lang="sl-SI" sz="2400" i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VZORČENJE NA TRAVNIKU ALI PAŠNIKU</a:t>
            </a:r>
            <a:endParaRPr lang="sl-SI" sz="240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base">
              <a:lnSpc>
                <a:spcPts val="1680"/>
              </a:lnSpc>
              <a:spcAft>
                <a:spcPts val="800"/>
              </a:spcAft>
              <a:buNone/>
            </a:pPr>
            <a:r>
              <a:rPr lang="sl-SI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Kadar želimo izvedeti kakšna je kakovost »sveže« trave ali določiti pravilen čas košnje vzorčimo svežo travo neposredno iz travnika ali pašnika. </a:t>
            </a:r>
          </a:p>
          <a:p>
            <a:pPr marL="0" indent="0" algn="just" fontAlgn="base">
              <a:lnSpc>
                <a:spcPts val="1680"/>
              </a:lnSpc>
              <a:spcAft>
                <a:spcPts val="800"/>
              </a:spcAft>
              <a:buNone/>
            </a:pPr>
            <a:r>
              <a:rPr lang="sl-SI" sz="240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Travnik ali pašnik razdelimo na 25 do 30 delov iz katerih vzamemo enako število vzorcev. </a:t>
            </a:r>
          </a:p>
          <a:p>
            <a:pPr algn="just" fontAlgn="base">
              <a:lnSpc>
                <a:spcPts val="168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l-SI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Vzorčimo lahko pokošeno travo ali travo, ki jo odrežemo s škarjami 5 cm od tal. </a:t>
            </a:r>
          </a:p>
          <a:p>
            <a:pPr algn="just" fontAlgn="base">
              <a:lnSpc>
                <a:spcPts val="168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l-SI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Vzorce zbiramo v vedru, ki jih dobro premešamo. </a:t>
            </a:r>
          </a:p>
          <a:p>
            <a:pPr algn="just" fontAlgn="base">
              <a:lnSpc>
                <a:spcPts val="168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l-SI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Skupen vzorec napolnimo v vrečko za vlaganje. Iz vrečke odstranimo zrak in ga takoj odnesemo v kemijski v laboratorij. </a:t>
            </a:r>
          </a:p>
          <a:p>
            <a:pPr algn="just" fontAlgn="base">
              <a:lnSpc>
                <a:spcPts val="168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l-SI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 kolikor želimo poslati vzorec po pošti ali paketni dostavi vzorec zamrznemo.</a:t>
            </a:r>
            <a:endParaRPr lang="sl-SI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base">
              <a:lnSpc>
                <a:spcPts val="1680"/>
              </a:lnSpc>
              <a:spcAft>
                <a:spcPts val="800"/>
              </a:spcAft>
              <a:buNone/>
            </a:pPr>
            <a:endParaRPr lang="sl-SI" sz="24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base">
              <a:lnSpc>
                <a:spcPts val="1680"/>
              </a:lnSpc>
              <a:spcAft>
                <a:spcPts val="800"/>
              </a:spcAft>
              <a:buNone/>
            </a:pP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562416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značba mesta vsebine 4">
            <a:extLst>
              <a:ext uri="{FF2B5EF4-FFF2-40B4-BE49-F238E27FC236}">
                <a16:creationId xmlns:a16="http://schemas.microsoft.com/office/drawing/2014/main" id="{09D688F1-E992-4F4E-A2AD-7AB0855318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36228"/>
            <a:ext cx="10515600" cy="5740735"/>
          </a:xfrm>
        </p:spPr>
        <p:txBody>
          <a:bodyPr/>
          <a:lstStyle/>
          <a:p>
            <a:pPr marL="0" indent="0" algn="just" fontAlgn="base">
              <a:lnSpc>
                <a:spcPts val="1680"/>
              </a:lnSpc>
              <a:spcAft>
                <a:spcPts val="800"/>
              </a:spcAft>
              <a:buNone/>
            </a:pPr>
            <a:r>
              <a:rPr lang="sl-SI" sz="2400" b="1" i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VZORČENJE PRIPRAVLJENE DELNE (PMR) ALI POPOLNE (TMR)</a:t>
            </a:r>
          </a:p>
          <a:p>
            <a:pPr marL="0" indent="0" algn="just" fontAlgn="base">
              <a:lnSpc>
                <a:spcPts val="1680"/>
              </a:lnSpc>
              <a:spcAft>
                <a:spcPts val="800"/>
              </a:spcAft>
              <a:buNone/>
            </a:pPr>
            <a:r>
              <a:rPr lang="sl-SI" sz="2400" b="1" i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KRMNE MEŠANICE  NA KRMNI MIZI</a:t>
            </a:r>
            <a:endParaRPr lang="sl-SI" sz="240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base">
              <a:lnSpc>
                <a:spcPts val="1680"/>
              </a:lnSpc>
              <a:spcAft>
                <a:spcPts val="800"/>
              </a:spcAft>
              <a:buNone/>
            </a:pPr>
            <a:r>
              <a:rPr lang="sl-SI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Vzorčenje krmne mešanice, pripravljene v mešalno krmilni prikolici, poteka na krmni mizi. </a:t>
            </a:r>
          </a:p>
          <a:p>
            <a:pPr algn="just" fontAlgn="base">
              <a:lnSpc>
                <a:spcPts val="168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l-SI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Vzorčimo sveže nasuto krmno mešanico. </a:t>
            </a:r>
          </a:p>
          <a:p>
            <a:pPr algn="just" fontAlgn="base">
              <a:lnSpc>
                <a:spcPts val="168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l-SI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Krmilno mizo razdelimo na 3 do 5 enakih delov. 3 do 5 delnih vzorcev (potrebna količina: 2–5 kg) vzamemo od zgoraj navzdol. </a:t>
            </a:r>
          </a:p>
          <a:p>
            <a:pPr algn="just" fontAlgn="base">
              <a:lnSpc>
                <a:spcPts val="168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l-SI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Zbrane vzorce v vedru dobro premešamo. Skupen vzorec stresemo iz vedra in kup razdelimo na štiri dele. Za potrebe analize odvzamemo ¼ skupnega vzorce. Vzorec vakuumsko zapakiramo. </a:t>
            </a:r>
            <a:endParaRPr lang="sl-SI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base">
              <a:lnSpc>
                <a:spcPts val="1680"/>
              </a:lnSpc>
              <a:spcAft>
                <a:spcPts val="800"/>
              </a:spcAft>
              <a:buNone/>
            </a:pPr>
            <a:endParaRPr lang="sl-SI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8884609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96711F5-4F11-494D-AB79-169F62B401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0727"/>
            <a:ext cx="10515600" cy="5816236"/>
          </a:xfrm>
        </p:spPr>
        <p:txBody>
          <a:bodyPr/>
          <a:lstStyle/>
          <a:p>
            <a:pPr marL="0" indent="0" algn="just" fontAlgn="base">
              <a:lnSpc>
                <a:spcPts val="1680"/>
              </a:lnSpc>
              <a:spcAft>
                <a:spcPts val="800"/>
              </a:spcAft>
              <a:buNone/>
            </a:pPr>
            <a:r>
              <a:rPr lang="sl-SI" sz="2400" b="1" i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PAKIRANJE IN OZNAČEVANJE VZORCEV</a:t>
            </a:r>
            <a:endParaRPr lang="sl-SI" sz="240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base">
              <a:lnSpc>
                <a:spcPts val="1680"/>
              </a:lnSpc>
              <a:spcAft>
                <a:spcPts val="800"/>
              </a:spcAft>
              <a:buNone/>
            </a:pPr>
            <a:r>
              <a:rPr lang="sl-SI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Posamezen vzorec voluminozne krme mora biti posebej in natančno označen na spremnem listu. </a:t>
            </a:r>
          </a:p>
          <a:p>
            <a:pPr algn="just" fontAlgn="base">
              <a:lnSpc>
                <a:spcPts val="168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l-SI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 kemijsko analizo potrebujemo </a:t>
            </a:r>
            <a:r>
              <a:rPr lang="sl-SI" sz="240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500 – 600 g vzorca silaž</a:t>
            </a:r>
            <a:r>
              <a:rPr lang="sl-SI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l-SI" sz="240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sveže krme ali krmne mešanice </a:t>
            </a:r>
            <a:r>
              <a:rPr lang="sl-SI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(PMR, TMR) in </a:t>
            </a:r>
            <a:r>
              <a:rPr lang="sl-SI" sz="240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200 – 300 g mrve. </a:t>
            </a:r>
          </a:p>
          <a:p>
            <a:pPr algn="just" fontAlgn="base">
              <a:lnSpc>
                <a:spcPts val="168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l-SI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Pošiljanje vzorcev krme lahko poteka po pošti ali paketni službi, lahko pa vzorce v laboratorij dostavimo sami. </a:t>
            </a:r>
          </a:p>
          <a:p>
            <a:pPr algn="just" fontAlgn="base">
              <a:lnSpc>
                <a:spcPts val="168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l-SI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 korektne analitske rezultate vpliva tudi čas od vzorčenja do prejema vzorca v kemijskem laboratoriju. Prav zaradi tega vzorčimo krmo na dan pošiljanja v kemijski laboratorij. </a:t>
            </a:r>
          </a:p>
          <a:p>
            <a:pPr algn="just" fontAlgn="base">
              <a:lnSpc>
                <a:spcPts val="168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l-SI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Vzorce v kemijski laboratorij pošiljamo najkasneje do sredine tedna.</a:t>
            </a:r>
            <a:endParaRPr lang="sl-SI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61688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962</Words>
  <Application>Microsoft Office PowerPoint</Application>
  <PresentationFormat>Širokozaslonsko</PresentationFormat>
  <Paragraphs>69</Paragraphs>
  <Slides>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Officeova tema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Uporabnik</dc:creator>
  <cp:lastModifiedBy>Uporabnik</cp:lastModifiedBy>
  <cp:revision>6</cp:revision>
  <dcterms:created xsi:type="dcterms:W3CDTF">2024-01-12T08:57:28Z</dcterms:created>
  <dcterms:modified xsi:type="dcterms:W3CDTF">2024-01-12T12:10:16Z</dcterms:modified>
</cp:coreProperties>
</file>