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00"/>
    <a:srgbClr val="003A00"/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384" y="15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27322" y="4512118"/>
            <a:ext cx="7777716" cy="1470025"/>
          </a:xfrm>
        </p:spPr>
        <p:txBody>
          <a:bodyPr/>
          <a:lstStyle>
            <a:lvl1pPr>
              <a:defRPr b="1">
                <a:solidFill>
                  <a:srgbClr val="003A00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103628" y="3285460"/>
            <a:ext cx="3221664" cy="99237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01E-0609-4706-B9C4-C0AB8A3BFA1E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0D9-3320-4E0D-987A-391C34B2D56A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76" y="257400"/>
            <a:ext cx="21209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475" y="257400"/>
            <a:ext cx="21209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76" y="1649588"/>
            <a:ext cx="21209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7475" y="1649588"/>
            <a:ext cx="21209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76" y="3033360"/>
            <a:ext cx="2120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2846992" y="3033360"/>
            <a:ext cx="2121383" cy="134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01E-0609-4706-B9C4-C0AB8A3BFA1E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0D9-3320-4E0D-987A-391C34B2D5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01E-0609-4706-B9C4-C0AB8A3BFA1E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0D9-3320-4E0D-987A-391C34B2D5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01E-0609-4706-B9C4-C0AB8A3BFA1E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0D9-3320-4E0D-987A-391C34B2D5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2894" y="4406900"/>
            <a:ext cx="7941820" cy="1362075"/>
          </a:xfrm>
          <a:noFill/>
        </p:spPr>
        <p:txBody>
          <a:bodyPr anchor="t"/>
          <a:lstStyle>
            <a:lvl1pPr algn="l">
              <a:defRPr sz="4000" b="1" cap="all">
                <a:solidFill>
                  <a:srgbClr val="003A00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146158" y="2615609"/>
            <a:ext cx="3348554" cy="179129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01E-0609-4706-B9C4-C0AB8A3BFA1E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0D9-3320-4E0D-987A-391C34B2D56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Pravokotnik 7"/>
          <p:cNvSpPr/>
          <p:nvPr userDrawn="1"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003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328" y="261055"/>
            <a:ext cx="21209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475" y="257400"/>
            <a:ext cx="21209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39" y="1649588"/>
            <a:ext cx="21209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6035" y="1651353"/>
            <a:ext cx="21209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76" y="3039533"/>
            <a:ext cx="2120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2846034" y="3033360"/>
            <a:ext cx="2121383" cy="134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01E-0609-4706-B9C4-C0AB8A3BFA1E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0D9-3320-4E0D-987A-391C34B2D5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01E-0609-4706-B9C4-C0AB8A3BFA1E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0D9-3320-4E0D-987A-391C34B2D5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01E-0609-4706-B9C4-C0AB8A3BFA1E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0D9-3320-4E0D-987A-391C34B2D5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01E-0609-4706-B9C4-C0AB8A3BFA1E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0D9-3320-4E0D-987A-391C34B2D5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01E-0609-4706-B9C4-C0AB8A3BFA1E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0D9-3320-4E0D-987A-391C34B2D5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D01E-0609-4706-B9C4-C0AB8A3BFA1E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0D9-3320-4E0D-987A-391C34B2D56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378178" y="485423"/>
            <a:ext cx="6722533" cy="1049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3822" y="1659467"/>
            <a:ext cx="8302978" cy="4466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2D01E-0609-4706-B9C4-C0AB8A3BFA1E}" type="datetimeFigureOut">
              <a:rPr lang="sl-SI" smtClean="0"/>
              <a:pPr/>
              <a:t>18.3.2018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F0D9-3320-4E0D-987A-391C34B2D56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003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 descr="bio_logo1.w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44356" y="170666"/>
            <a:ext cx="2518426" cy="615318"/>
          </a:xfrm>
          <a:prstGeom prst="rect">
            <a:avLst/>
          </a:prstGeom>
        </p:spPr>
      </p:pic>
      <p:pic>
        <p:nvPicPr>
          <p:cNvPr id="10" name="Slika 9" descr="bio_logo_vekt.w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05221" y="947984"/>
            <a:ext cx="1060679" cy="10953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3A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SPREMINJANJE SNOVI</a:t>
            </a:r>
            <a:endParaRPr lang="sl-SI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31" y="2183130"/>
            <a:ext cx="4944969" cy="286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502920" y="1866305"/>
            <a:ext cx="57835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/>
              <a:t>Okoli nas se vsakodnevno odvija veliko sprememb.  </a:t>
            </a:r>
          </a:p>
          <a:p>
            <a:endParaRPr lang="sl-SI" b="1" dirty="0"/>
          </a:p>
          <a:p>
            <a:r>
              <a:rPr lang="sl-SI" b="1" dirty="0"/>
              <a:t>Snov se lahko spremeni;</a:t>
            </a:r>
          </a:p>
          <a:p>
            <a:r>
              <a:rPr lang="sl-SI" dirty="0"/>
              <a:t>če jo segrevamo, </a:t>
            </a:r>
          </a:p>
          <a:p>
            <a:r>
              <a:rPr lang="sl-SI" dirty="0"/>
              <a:t>če ji dodamo vode, </a:t>
            </a:r>
          </a:p>
          <a:p>
            <a:r>
              <a:rPr lang="sl-SI" dirty="0"/>
              <a:t>če jo mešamo z drugo snovjo, </a:t>
            </a:r>
            <a:r>
              <a:rPr lang="sl-SI" dirty="0" smtClean="0"/>
              <a:t>…</a:t>
            </a:r>
          </a:p>
          <a:p>
            <a:endParaRPr lang="sl-SI" dirty="0" smtClean="0"/>
          </a:p>
          <a:p>
            <a:endParaRPr lang="sl-SI" dirty="0"/>
          </a:p>
          <a:p>
            <a:r>
              <a:rPr lang="sl-SI" b="1" dirty="0" smtClean="0"/>
              <a:t>Danes bomo izvedli nekaj primerov</a:t>
            </a:r>
          </a:p>
          <a:p>
            <a:r>
              <a:rPr lang="sl-SI" b="1" dirty="0" smtClean="0"/>
              <a:t>sprememb snovi in ugotovili razlike </a:t>
            </a:r>
          </a:p>
          <a:p>
            <a:r>
              <a:rPr lang="sl-SI" b="1" dirty="0" smtClean="0"/>
              <a:t>med njimi.</a:t>
            </a:r>
            <a:endParaRPr lang="sl-SI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83822" y="560070"/>
            <a:ext cx="8302978" cy="5566093"/>
          </a:xfrm>
        </p:spPr>
        <p:txBody>
          <a:bodyPr/>
          <a:lstStyle/>
          <a:p>
            <a:r>
              <a:rPr lang="sl-SI" sz="3600" b="1" dirty="0"/>
              <a:t>N</a:t>
            </a:r>
            <a:r>
              <a:rPr lang="sl-SI" sz="3600" b="1" dirty="0" smtClean="0"/>
              <a:t>ekatere snovi so „izginile“.</a:t>
            </a:r>
          </a:p>
          <a:p>
            <a:pPr marL="0" indent="0">
              <a:buNone/>
            </a:pPr>
            <a:endParaRPr lang="sl-SI" sz="3600" b="1" dirty="0" smtClean="0"/>
          </a:p>
          <a:p>
            <a:r>
              <a:rPr lang="sl-SI" sz="3600" b="1" dirty="0"/>
              <a:t>N</a:t>
            </a:r>
            <a:r>
              <a:rPr lang="sl-SI" sz="3600" b="1" dirty="0" smtClean="0"/>
              <a:t>astale pa so nove z drugačnimi lastnostmi.</a:t>
            </a:r>
          </a:p>
          <a:p>
            <a:pPr marL="0" indent="0">
              <a:buNone/>
            </a:pPr>
            <a:endParaRPr lang="sl-SI" sz="3600" b="1" dirty="0" smtClean="0"/>
          </a:p>
          <a:p>
            <a:r>
              <a:rPr lang="sl-SI" sz="3600" b="1" dirty="0"/>
              <a:t>S</a:t>
            </a:r>
            <a:r>
              <a:rPr lang="sl-SI" sz="3600" b="1" dirty="0" smtClean="0"/>
              <a:t>premembe so povezane z energijo.</a:t>
            </a:r>
            <a:endParaRPr lang="sl-SI" sz="3600" b="1" dirty="0"/>
          </a:p>
        </p:txBody>
      </p:sp>
    </p:spTree>
    <p:extLst>
      <p:ext uri="{BB962C8B-B14F-4D97-AF65-F5344CB8AC3E}">
        <p14:creationId xmlns:p14="http://schemas.microsoft.com/office/powerpoint/2010/main" val="6046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b="1" dirty="0" smtClean="0"/>
          </a:p>
          <a:p>
            <a:pPr marL="0" indent="0">
              <a:buNone/>
            </a:pPr>
            <a:r>
              <a:rPr lang="sl-SI" dirty="0"/>
              <a:t>T</a:t>
            </a:r>
            <a:r>
              <a:rPr lang="sl-SI" dirty="0" smtClean="0"/>
              <a:t>aljenje</a:t>
            </a:r>
            <a:r>
              <a:rPr lang="sl-SI" dirty="0"/>
              <a:t>, izparevanje, kristalizacija, sublimacija, </a:t>
            </a:r>
            <a:r>
              <a:rPr lang="sl-SI" dirty="0" smtClean="0"/>
              <a:t>kondenzacija in raztapljanje so le </a:t>
            </a:r>
            <a:r>
              <a:rPr lang="sl-SI" b="1" dirty="0" smtClean="0"/>
              <a:t>spremembe agregatnih stanj, snovi pa se ne spremenijo</a:t>
            </a:r>
            <a:r>
              <a:rPr lang="sl-SI" dirty="0"/>
              <a:t> </a:t>
            </a:r>
            <a:r>
              <a:rPr lang="sl-SI" dirty="0" smtClean="0"/>
              <a:t>- </a:t>
            </a:r>
            <a:r>
              <a:rPr lang="sl-SI" dirty="0" smtClean="0">
                <a:solidFill>
                  <a:srgbClr val="FF0000"/>
                </a:solidFill>
              </a:rPr>
              <a:t>FIZIKALNE SPREMEMBE.</a:t>
            </a:r>
          </a:p>
          <a:p>
            <a:endParaRPr lang="sl-SI" dirty="0"/>
          </a:p>
        </p:txBody>
      </p:sp>
      <p:pic>
        <p:nvPicPr>
          <p:cNvPr id="4" name="Slika 3" descr="Povezana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" y="152400"/>
            <a:ext cx="223710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85" y="152400"/>
            <a:ext cx="16271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Butan v vžigalniku </a:t>
            </a:r>
            <a:r>
              <a:rPr lang="sl-SI" sz="2800" dirty="0" smtClean="0"/>
              <a:t>reagira s kisikom iz zraka, pri tem nastaneta ogljikov dioksid in vodna para.</a:t>
            </a:r>
          </a:p>
          <a:p>
            <a:pPr marL="0" indent="0">
              <a:buNone/>
            </a:pPr>
            <a:r>
              <a:rPr lang="sl-SI" b="1" dirty="0" smtClean="0"/>
              <a:t>Magnezijev trak </a:t>
            </a:r>
            <a:r>
              <a:rPr lang="sl-SI" sz="2800" dirty="0" smtClean="0"/>
              <a:t>zgori s kisikom iz zraka v bel prah (magnezijev oksid) ob močni svetlobi</a:t>
            </a:r>
            <a:r>
              <a:rPr lang="sl-SI" dirty="0" smtClean="0"/>
              <a:t>. </a:t>
            </a:r>
          </a:p>
          <a:p>
            <a:pPr marL="0" indent="0">
              <a:buNone/>
            </a:pPr>
            <a:r>
              <a:rPr lang="sl-SI" dirty="0" smtClean="0"/>
              <a:t>Pri gorenju, rjavenju, kisanju, alkoholnem vrenju … nastajajo </a:t>
            </a:r>
            <a:r>
              <a:rPr lang="sl-SI" b="1" dirty="0" smtClean="0"/>
              <a:t>nove snovi </a:t>
            </a:r>
            <a:r>
              <a:rPr lang="sl-SI" dirty="0" smtClean="0"/>
              <a:t>– </a:t>
            </a:r>
            <a:r>
              <a:rPr lang="sl-SI" dirty="0" smtClean="0">
                <a:solidFill>
                  <a:srgbClr val="FF0000"/>
                </a:solidFill>
              </a:rPr>
              <a:t>KEMIJSKE SPREMEMBE, REAKCIJE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970" y="758508"/>
            <a:ext cx="7747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0" y="355888"/>
            <a:ext cx="1854518" cy="12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s://eucbeniki.sio.si/nit5/1332/SAM_1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" y="381475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" y="499745"/>
            <a:ext cx="6595428" cy="414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1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l-SI" b="1" dirty="0" smtClean="0"/>
              <a:t>Napišite enačbo za kemijsko reakcijo gorenja magnezija.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Reaktante </a:t>
            </a:r>
            <a:r>
              <a:rPr lang="sl-SI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produkte najprej zapišemo s </a:t>
            </a:r>
            <a:r>
              <a:rPr lang="sl-SI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kemijskimi </a:t>
            </a:r>
          </a:p>
          <a:p>
            <a:pPr marL="0" lvl="0" indent="0">
              <a:buNone/>
            </a:pPr>
            <a:r>
              <a:rPr lang="sl-SI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simboli/formulami.</a:t>
            </a:r>
          </a:p>
          <a:p>
            <a:pPr marL="0" lvl="0" indent="0">
              <a:buNone/>
            </a:pPr>
            <a:endParaRPr lang="sl-SI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Označimo njihova agregatna stanja: trdno (s), tekoče (l) ali </a:t>
            </a:r>
            <a:r>
              <a:rPr lang="sl-SI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plinasto (g</a:t>
            </a:r>
            <a:r>
              <a:rPr lang="sl-SI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če gre za vodno raztopino snovi, uporabimo </a:t>
            </a:r>
            <a:r>
              <a:rPr lang="sl-SI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oznako </a:t>
            </a:r>
            <a:r>
              <a:rPr lang="sl-SI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sl-SI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sl-SI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Enačbo nazadnje uredimo: število atomov vseh elementov na </a:t>
            </a:r>
            <a:r>
              <a:rPr lang="sl-SI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 strani </a:t>
            </a:r>
            <a:r>
              <a:rPr lang="sl-SI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enačbe mora biti enako številu atomov na desni strani.  </a:t>
            </a: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2430" y="2062763"/>
            <a:ext cx="8359140" cy="10498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3600" dirty="0" smtClean="0"/>
          </a:p>
          <a:p>
            <a:pPr marL="0" indent="0">
              <a:buNone/>
            </a:pPr>
            <a:r>
              <a:rPr lang="sl-SI" sz="3600" dirty="0" smtClean="0"/>
              <a:t>2Mg (s)  +  O</a:t>
            </a:r>
            <a:r>
              <a:rPr lang="sl-SI" sz="1600" b="1" dirty="0"/>
              <a:t>2</a:t>
            </a:r>
            <a:r>
              <a:rPr lang="sl-SI" sz="1600" dirty="0" smtClean="0"/>
              <a:t> </a:t>
            </a:r>
            <a:r>
              <a:rPr lang="sl-SI" sz="3600" dirty="0" smtClean="0"/>
              <a:t> (g)  	      2MgO (s)  + energija</a:t>
            </a:r>
            <a:endParaRPr lang="sl-SI" sz="3600" dirty="0"/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3649980" y="2644140"/>
            <a:ext cx="922020" cy="7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1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b="1" dirty="0" smtClean="0"/>
              <a:t>Za konec pa še dve malo zanimivejši kemijski reakciji.</a:t>
            </a:r>
            <a:endParaRPr lang="sl-SI" b="1" dirty="0"/>
          </a:p>
        </p:txBody>
      </p:sp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5" y="3078480"/>
            <a:ext cx="2507019" cy="1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07" y="3078480"/>
            <a:ext cx="2227157" cy="16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92744" y="4748848"/>
            <a:ext cx="250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Ester (</a:t>
            </a:r>
            <a:r>
              <a:rPr lang="sl-SI" b="1" dirty="0" err="1" smtClean="0"/>
              <a:t>trimetilborat</a:t>
            </a:r>
            <a:r>
              <a:rPr lang="sl-SI" b="1" dirty="0"/>
              <a:t>)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4543212" y="4748848"/>
            <a:ext cx="389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Razkroj amonijevega </a:t>
            </a:r>
            <a:r>
              <a:rPr lang="sl-SI" b="1" dirty="0"/>
              <a:t>dikromata(VI) </a:t>
            </a:r>
            <a:r>
              <a:rPr lang="sl-SI" b="1" dirty="0" smtClean="0"/>
              <a:t>-(</a:t>
            </a:r>
            <a:r>
              <a:rPr lang="sl-SI" b="1" dirty="0"/>
              <a:t>NH</a:t>
            </a:r>
            <a:r>
              <a:rPr lang="sl-SI" b="1" baseline="-25000" dirty="0"/>
              <a:t>4</a:t>
            </a:r>
            <a:r>
              <a:rPr lang="sl-SI" b="1" dirty="0"/>
              <a:t>)</a:t>
            </a:r>
            <a:r>
              <a:rPr lang="sl-SI" b="1" baseline="-25000" dirty="0"/>
              <a:t>2</a:t>
            </a:r>
            <a:r>
              <a:rPr lang="sl-SI" b="1" dirty="0"/>
              <a:t>Cr</a:t>
            </a:r>
            <a:r>
              <a:rPr lang="sl-SI" b="1" baseline="-25000" dirty="0"/>
              <a:t>2</a:t>
            </a:r>
            <a:r>
              <a:rPr lang="sl-SI" b="1" dirty="0"/>
              <a:t>O</a:t>
            </a:r>
            <a:r>
              <a:rPr lang="sl-SI" b="1" baseline="-25000" dirty="0"/>
              <a:t>7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8786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tehniska-1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biotehniska-1</Template>
  <TotalTime>231</TotalTime>
  <Words>249</Words>
  <Application>Microsoft Office PowerPoint</Application>
  <PresentationFormat>Diaprojekcija na zaslonu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biotehniska-1</vt:lpstr>
      <vt:lpstr>SPREMINJANJE SNOVI</vt:lpstr>
      <vt:lpstr>PowerPointova predstavitev</vt:lpstr>
      <vt:lpstr>PowerPointova predstavitev</vt:lpstr>
      <vt:lpstr>PowerPointova predstavitev</vt:lpstr>
      <vt:lpstr>PowerPointova predstavitev</vt:lpstr>
      <vt:lpstr>Napišite enačbo za kemijsko reakcijo gorenja magnezija.</vt:lpstr>
      <vt:lpstr> 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uporabnik</cp:lastModifiedBy>
  <cp:revision>19</cp:revision>
  <dcterms:created xsi:type="dcterms:W3CDTF">2012-12-07T10:14:48Z</dcterms:created>
  <dcterms:modified xsi:type="dcterms:W3CDTF">2018-03-18T17:09:45Z</dcterms:modified>
</cp:coreProperties>
</file>