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8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6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903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7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2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8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8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5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5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3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5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8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2DFD4-5460-6C6B-CCDC-2864B206A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467" y="1015068"/>
            <a:ext cx="9163065" cy="1008075"/>
          </a:xfrm>
        </p:spPr>
        <p:txBody>
          <a:bodyPr>
            <a:normAutofit/>
          </a:bodyPr>
          <a:lstStyle/>
          <a:p>
            <a:r>
              <a:rPr lang="sl-SI" dirty="0"/>
              <a:t>motivacija</a:t>
            </a:r>
          </a:p>
        </p:txBody>
      </p:sp>
      <p:pic>
        <p:nvPicPr>
          <p:cNvPr id="1026" name="Picture 2" descr="Motivacija in čustva | Psihologija | Osebna rast | Motiviran.si">
            <a:extLst>
              <a:ext uri="{FF2B5EF4-FFF2-40B4-BE49-F238E27FC236}">
                <a16:creationId xmlns:a16="http://schemas.microsoft.com/office/drawing/2014/main" id="{4BB25C02-9365-21C6-AC72-CC88AEA8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75" y="2282811"/>
            <a:ext cx="7620000" cy="4238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5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1A484-4A37-834C-7956-34BB1577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231" y="708025"/>
            <a:ext cx="7919832" cy="578841"/>
          </a:xfrm>
        </p:spPr>
        <p:txBody>
          <a:bodyPr>
            <a:noAutofit/>
          </a:bodyPr>
          <a:lstStyle/>
          <a:p>
            <a:r>
              <a:rPr lang="sl-SI" sz="4800" dirty="0"/>
              <a:t>Zunanja motivacija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A413AE-8BC6-4E27-8E7A-CBDD252DE5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0601" y="1956035"/>
            <a:ext cx="10670797" cy="4369264"/>
          </a:xfrm>
        </p:spPr>
        <p:txBody>
          <a:bodyPr>
            <a:normAutofit fontScale="92500" lnSpcReduction="10000"/>
          </a:bodyPr>
          <a:lstStyle/>
          <a:p>
            <a:pPr marL="0" indent="0" algn="l" fontAlgn="base">
              <a:buNone/>
            </a:pPr>
            <a:r>
              <a:rPr lang="sl-SI" sz="2400" b="1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Zunanji motivi</a:t>
            </a:r>
            <a:r>
              <a:rPr lang="sl-SI" sz="2400" b="0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so tisti, ki izhajajo iz zunanjega sveta in velikokrat vključujejo nagrade, kot so na primer: </a:t>
            </a:r>
            <a:r>
              <a:rPr lang="sl-SI" sz="2400" b="0" i="1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medalja, plača, diploma, pohvala, denar, slava </a:t>
            </a:r>
            <a:r>
              <a:rPr lang="sl-SI" sz="2400" b="0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itd. </a:t>
            </a:r>
          </a:p>
          <a:p>
            <a:pPr marL="0" indent="0" fontAlgn="base">
              <a:buNone/>
            </a:pPr>
            <a:r>
              <a:rPr lang="sl-SI" sz="2400" b="0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»Nagrade« so sicer lahko </a:t>
            </a:r>
            <a:r>
              <a:rPr lang="sl-SI" sz="2400" b="1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oprijemljive</a:t>
            </a:r>
            <a:r>
              <a:rPr lang="sl-SI" sz="2400" b="0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(na primer denar, medalja, ocena) ali pa </a:t>
            </a:r>
            <a:r>
              <a:rPr lang="sl-SI" sz="2400" b="1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psihološke</a:t>
            </a:r>
            <a:r>
              <a:rPr lang="sl-SI" sz="2400" b="0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(na primer pohvala, pomemben položaj v družbi, itd.).  </a:t>
            </a:r>
            <a:endParaRPr lang="sl-SI" sz="2400" b="0" i="0" cap="none" dirty="0">
              <a:solidFill>
                <a:srgbClr val="70707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endParaRPr lang="sl-SI" sz="2400" b="0" i="0" cap="none" dirty="0">
              <a:solidFill>
                <a:srgbClr val="70707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r>
              <a:rPr lang="sl-SI" sz="2400" b="0" i="1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→ Če se učimo za izpit zgolj zato, da dobimo dobro oceno in ne zato, da bi se nekaj naučili, našo motivacijo poganja zunanji motiv. </a:t>
            </a:r>
            <a:endParaRPr lang="sl-SI" sz="2400" b="0" i="1" cap="none" dirty="0">
              <a:solidFill>
                <a:srgbClr val="707070"/>
              </a:solidFill>
              <a:effectLst/>
              <a:latin typeface="Source Sans Pro" panose="020B0503030403020204" pitchFamily="34" charset="0"/>
            </a:endParaRPr>
          </a:p>
          <a:p>
            <a:pPr algn="l" fontAlgn="base"/>
            <a:r>
              <a:rPr lang="sl-SI" sz="2400" b="0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Posamezniki, ki so motivirani z zunanjimi dejavniki, izvajajo posamezne naloge tudi, če te niso same po sebi prijetne in v njih ne najdejo zadovoljstva.  </a:t>
            </a:r>
            <a:endParaRPr lang="sl-SI" sz="2400" b="0" i="0" cap="none" dirty="0">
              <a:solidFill>
                <a:srgbClr val="70707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r>
              <a:rPr lang="sl-SI" b="0" i="0" cap="non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sl-SI" b="0" i="0" cap="none" dirty="0">
              <a:solidFill>
                <a:srgbClr val="707070"/>
              </a:solidFill>
              <a:effectLst/>
              <a:latin typeface="Source Sans Pro" panose="020B0503030403020204" pitchFamily="34" charset="0"/>
            </a:endParaRPr>
          </a:p>
          <a:p>
            <a:endParaRPr lang="sl-SI" dirty="0"/>
          </a:p>
        </p:txBody>
      </p:sp>
      <p:sp>
        <p:nvSpPr>
          <p:cNvPr id="5" name="AutoShape 2" descr="🙂">
            <a:extLst>
              <a:ext uri="{FF2B5EF4-FFF2-40B4-BE49-F238E27FC236}">
                <a16:creationId xmlns:a16="http://schemas.microsoft.com/office/drawing/2014/main" id="{80DC8A03-E012-57BE-3831-AD9DAEAA8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37738" y="403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90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91314D-751C-B6BC-7FC2-DEC74287A7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924" y="687897"/>
            <a:ext cx="10540676" cy="5844493"/>
          </a:xfrm>
        </p:spPr>
        <p:txBody>
          <a:bodyPr>
            <a:normAutofit fontScale="85000" lnSpcReduction="10000"/>
          </a:bodyPr>
          <a:lstStyle/>
          <a:p>
            <a:pPr algn="l" fontAlgn="base"/>
            <a:endParaRPr lang="sl-SI" sz="2200" cap="none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 fontAlgn="base"/>
            <a:endParaRPr lang="sl-SI" sz="2200" cap="none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 fontAlgn="base"/>
            <a:endParaRPr lang="sl-SI" sz="2200" cap="none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0" indent="0" algn="just" fontAlgn="base">
              <a:buNone/>
            </a:pPr>
            <a:r>
              <a:rPr lang="sl-SI" sz="28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Zunanjih motivatorjev se je dobro oprijeti predvsem takrat, ko nam </a:t>
            </a:r>
            <a:r>
              <a:rPr lang="sl-SI" sz="28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primanjkuje notranje motivacije </a:t>
            </a:r>
            <a:r>
              <a:rPr lang="sl-SI" sz="28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za določeno vedenje, ali ko imamo </a:t>
            </a:r>
            <a:r>
              <a:rPr lang="sl-SI" sz="28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pomanjkljivo znanje </a:t>
            </a:r>
            <a:r>
              <a:rPr lang="sl-SI" sz="28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in nam manjka kompetenc za opravljanje določene naloge. </a:t>
            </a:r>
          </a:p>
          <a:p>
            <a:pPr algn="just" fontAlgn="base"/>
            <a:endParaRPr lang="sl-SI" sz="2800" cap="none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0" indent="0" algn="just" fontAlgn="base">
              <a:buNone/>
            </a:pPr>
            <a:r>
              <a:rPr lang="sl-SI" sz="28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Obenem nam zunanji motivatorji pomagajo, da </a:t>
            </a:r>
            <a:r>
              <a:rPr lang="sl-SI" sz="28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lažje opravimo naloge</a:t>
            </a:r>
            <a:r>
              <a:rPr lang="sl-SI" sz="28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, ki so nam neprijetne, dolgočasne in tiste, ki zahtevajo več truda in vztrajnosti. </a:t>
            </a:r>
          </a:p>
          <a:p>
            <a:pPr algn="just" fontAlgn="base"/>
            <a:endParaRPr lang="sl-SI" sz="2800" cap="none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0" indent="0" algn="just" fontAlgn="base">
              <a:buNone/>
            </a:pPr>
            <a:r>
              <a:rPr lang="sl-SI" sz="2800" i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→ Na primer, če moramo v šoli napisati zelo dolgočasno seminarsko nalogo, nas k delovanju spodbudi cilj po dobri oceni. </a:t>
            </a:r>
          </a:p>
          <a:p>
            <a:endParaRPr lang="sl-SI" dirty="0"/>
          </a:p>
        </p:txBody>
      </p:sp>
      <p:pic>
        <p:nvPicPr>
          <p:cNvPr id="3074" name="Picture 2" descr="Motivacija: znanstveni vodič, kako se motivirati in kako ostati motiviran |  Motiviran.si">
            <a:extLst>
              <a:ext uri="{FF2B5EF4-FFF2-40B4-BE49-F238E27FC236}">
                <a16:creationId xmlns:a16="http://schemas.microsoft.com/office/drawing/2014/main" id="{6AE15A3F-86E4-6D8D-998F-0EC36DDC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60" y="-66106"/>
            <a:ext cx="3510383" cy="19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7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0CF9E-653F-AF96-903E-64AD3C51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6227" y="570451"/>
            <a:ext cx="9336946" cy="1132514"/>
          </a:xfrm>
        </p:spPr>
        <p:txBody>
          <a:bodyPr>
            <a:normAutofit/>
          </a:bodyPr>
          <a:lstStyle/>
          <a:p>
            <a:r>
              <a:rPr lang="sl-SI" sz="4400" dirty="0"/>
              <a:t>NOTRANJA MOTIVACIJA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4CA5D5-5EBE-498F-AA9F-B4AD4D38DC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341" y="1937857"/>
            <a:ext cx="10695963" cy="4555221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sl-SI" sz="26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Notranji motivi </a:t>
            </a: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pa so tisti, ki izvirajo iz naše notranjosti.   </a:t>
            </a:r>
          </a:p>
          <a:p>
            <a:pPr marL="0" indent="0" algn="just" fontAlgn="base">
              <a:buNone/>
            </a:pPr>
            <a:r>
              <a:rPr lang="sl-SI" sz="2600" i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→ Na primer, če rešimo križanko zgolj za notranje zadovoljstvo, ki ga dobimo ob dokončanju naloge.  </a:t>
            </a:r>
          </a:p>
          <a:p>
            <a:pPr marL="0" indent="0" algn="just" fontAlgn="base">
              <a:buNone/>
            </a:pP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Motivacija za delovanje v tem primeru prihaja iz našega </a:t>
            </a:r>
            <a:r>
              <a:rPr lang="sl-SI" sz="26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notranjega zadovoljstva</a:t>
            </a: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, ki ga doživimo ob določenem vedenju, oziroma dosegu določenega cilja. </a:t>
            </a:r>
          </a:p>
          <a:p>
            <a:pPr marL="0" indent="0" algn="just" fontAlgn="base">
              <a:buNone/>
            </a:pP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Notranje smo motivirani takrat, ko delujemo kljub temu, da za to </a:t>
            </a:r>
            <a:r>
              <a:rPr lang="sl-SI" sz="26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ne prejmemo nobene zunanje </a:t>
            </a: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»nagrade«. </a:t>
            </a:r>
          </a:p>
          <a:p>
            <a:pPr marL="0" indent="0" algn="just" fontAlgn="base">
              <a:buNone/>
            </a:pP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Preprosto uživamo v aktivnosti, oziroma vidimo priložnost za </a:t>
            </a:r>
            <a:r>
              <a:rPr lang="sl-SI" sz="26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raziskovanje</a:t>
            </a: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, </a:t>
            </a:r>
            <a:r>
              <a:rPr lang="sl-SI" sz="26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rast</a:t>
            </a: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, </a:t>
            </a:r>
            <a:r>
              <a:rPr lang="sl-SI" sz="26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samo-aktualizacijo</a:t>
            </a: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 ali </a:t>
            </a:r>
            <a:r>
              <a:rPr lang="sl-SI" sz="2600" b="1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učenje</a:t>
            </a:r>
            <a:r>
              <a:rPr lang="sl-SI" sz="2600" cap="none" dirty="0">
                <a:solidFill>
                  <a:srgbClr val="000000"/>
                </a:solidFill>
                <a:latin typeface="Source Sans Pro" panose="020B0503030403020204" pitchFamily="34" charset="0"/>
              </a:rPr>
              <a:t>. </a:t>
            </a:r>
          </a:p>
          <a:p>
            <a:endParaRPr lang="sl-SI" dirty="0"/>
          </a:p>
        </p:txBody>
      </p:sp>
      <p:pic>
        <p:nvPicPr>
          <p:cNvPr id="4098" name="Picture 2" descr="Motivacija je pot do smisla in namena ter polnega potenciala osebe -  Priporočila">
            <a:extLst>
              <a:ext uri="{FF2B5EF4-FFF2-40B4-BE49-F238E27FC236}">
                <a16:creationId xmlns:a16="http://schemas.microsoft.com/office/drawing/2014/main" id="{7A77BD24-9C08-4F8F-0EFC-5D2B3EA6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82" y="-48237"/>
            <a:ext cx="3746840" cy="236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35</TotalTime>
  <Words>301</Words>
  <Application>Microsoft Office PowerPoint</Application>
  <PresentationFormat>Širokozaslonsko</PresentationFormat>
  <Paragraphs>22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Source Sans Pro</vt:lpstr>
      <vt:lpstr>Tw Cen MT</vt:lpstr>
      <vt:lpstr>Kapljica</vt:lpstr>
      <vt:lpstr>motivacija</vt:lpstr>
      <vt:lpstr>Zunanja motivacija</vt:lpstr>
      <vt:lpstr>PowerPointova predstavitev</vt:lpstr>
      <vt:lpstr>NOTRANJA MOTIVACIJA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Kursakos</dc:creator>
  <cp:lastModifiedBy>Kursakos</cp:lastModifiedBy>
  <cp:revision>6</cp:revision>
  <dcterms:created xsi:type="dcterms:W3CDTF">2023-09-17T16:14:45Z</dcterms:created>
  <dcterms:modified xsi:type="dcterms:W3CDTF">2023-09-17T16:50:01Z</dcterms:modified>
</cp:coreProperties>
</file>