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58" r:id="rId8"/>
    <p:sldId id="265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88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7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8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0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4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Označevanje živil, krmil in gnojil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lvl="1"/>
            <a:endParaRPr dirty="0"/>
          </a:p>
        </p:txBody>
      </p:sp>
      <p:pic>
        <p:nvPicPr>
          <p:cNvPr id="7" name="Slika 6" descr="Slika, ki vsebuje besede besedilo, hrana, pakiranje in označevanje, torba&#10;&#10;Vsebina, ustvarjena z umetno inteligenco, morda ni pravilna.">
            <a:extLst>
              <a:ext uri="{FF2B5EF4-FFF2-40B4-BE49-F238E27FC236}">
                <a16:creationId xmlns:a16="http://schemas.microsoft.com/office/drawing/2014/main" id="{D48D9B74-B56A-5917-6CB9-9D9FC4A8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43" y="2436030"/>
            <a:ext cx="3372183" cy="3024745"/>
          </a:xfrm>
          <a:prstGeom prst="rect">
            <a:avLst/>
          </a:prstGeom>
        </p:spPr>
      </p:pic>
      <p:pic>
        <p:nvPicPr>
          <p:cNvPr id="13" name="Slika 12" descr="Slika, ki vsebuje besede besedilo, hrana, sadje&#10;&#10;Vsebina, ustvarjena z umetno inteligenco, morda ni pravilna.">
            <a:extLst>
              <a:ext uri="{FF2B5EF4-FFF2-40B4-BE49-F238E27FC236}">
                <a16:creationId xmlns:a16="http://schemas.microsoft.com/office/drawing/2014/main" id="{1EA138BF-CA92-7A6C-659C-EEB7A5D0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21" y="2273309"/>
            <a:ext cx="2411716" cy="3829050"/>
          </a:xfrm>
          <a:prstGeom prst="rect">
            <a:avLst/>
          </a:prstGeom>
        </p:spPr>
      </p:pic>
      <p:pic>
        <p:nvPicPr>
          <p:cNvPr id="15" name="Slika 14" descr="Slika, ki vsebuje besede sadje, steklenica, besedilo, hrana&#10;&#10;Vsebina, ustvarjena z umetno inteligenco, morda ni pravilna.">
            <a:extLst>
              <a:ext uri="{FF2B5EF4-FFF2-40B4-BE49-F238E27FC236}">
                <a16:creationId xmlns:a16="http://schemas.microsoft.com/office/drawing/2014/main" id="{534BADC5-EB73-9375-1476-886A32CF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66" y="2809913"/>
            <a:ext cx="1355204" cy="2524197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DC1E249-8DC3-1E57-8D2D-DF07944A81AB}"/>
              </a:ext>
            </a:extLst>
          </p:cNvPr>
          <p:cNvSpPr txBox="1"/>
          <p:nvPr/>
        </p:nvSpPr>
        <p:spPr>
          <a:xfrm flipH="1" flipV="1">
            <a:off x="6898005" y="7115175"/>
            <a:ext cx="45719" cy="6518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https://www.google.com/url?sa=i&amp;url=https%3A%2F%2Fwww.agroliam.si%2Ftrgovina%2Fkmetijski-program%2Fkrmila%2Fkrmilo-za-krave-molznice-25-kg%2F&amp;psig=AOvVaw2N-jV6Sgzj0O4GVnTHjtD8&amp;ust=1764861922101000&amp;source=images&amp;cd=vfe&amp;opi=89978449&amp;ved=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FADDF-D88C-B34E-14AE-74B997D4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Posebni primeri</a:t>
            </a:r>
            <a:br>
              <a:rPr lang="sl-SI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B36AB4-1CFD-739D-EB1F-EE0AE3B3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Gnojila z inhibitorji ali dodatki morajo imeti dodatno označbo.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 majhni embalaži so dovoljena priložena navodila na ločenem listu.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Digitalno označevanje je dodatna možnost, vendar osnovne informacije morajo biti na embalaži.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352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AE0F4C4-4A95-D278-669F-B93AF7887932}"/>
              </a:ext>
            </a:extLst>
          </p:cNvPr>
          <p:cNvGraphicFramePr>
            <a:graphicFrameLocks noGrp="1"/>
          </p:cNvGraphicFramePr>
          <p:nvPr/>
        </p:nvGraphicFramePr>
        <p:xfrm>
          <a:off x="1176339" y="3346069"/>
          <a:ext cx="679926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815">
                  <a:extLst>
                    <a:ext uri="{9D8B030D-6E8A-4147-A177-3AD203B41FA5}">
                      <a16:colId xmlns:a16="http://schemas.microsoft.com/office/drawing/2014/main" val="2894511621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2365934277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4238328417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2788247589"/>
                    </a:ext>
                  </a:extLst>
                </a:gridCol>
              </a:tblGrid>
              <a:tr h="21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Element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Živila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Krmila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Gnojila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05145665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Cilj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zaščita potrošnika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zaščita živali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varovanje okolja in rastlin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7311967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Obvezna hranilna vrednost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 (analitske sestavine)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 (NPK in mikroelementi)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1963864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Alergeni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ne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ne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3964761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Navodila za uporabo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običajno ne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da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3865972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Poreklo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obvezno za nekatere kategorije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>
                          <a:effectLst/>
                        </a:rPr>
                        <a:t>ni obvezno pri vseh</a:t>
                      </a:r>
                      <a:endParaRPr lang="sl-S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00" dirty="0">
                          <a:effectLst/>
                        </a:rPr>
                        <a:t>ni vedno obvezno</a:t>
                      </a:r>
                      <a:endParaRPr lang="sl-S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63393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2785D2-706C-03B5-A0D2-3072773BD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1" y="2547729"/>
            <a:ext cx="9151937" cy="77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Primerjava na kratko</a:t>
            </a: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4C28CC-550F-3E54-7132-E7B7C7122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Označevanje in deklariranje izdelkov je ključen del varne in pregledne prodaje. </a:t>
            </a: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Nalepke na živilih, krmilih in gnojilih potrošniku omogočajo varno uporabo, primerjavo izdelkov ter preprečujejo zavajanje. </a:t>
            </a: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Prodajalec mora poznati osnovna pravila, da lahko kupcu poda pravilne informacije.</a:t>
            </a:r>
            <a:endParaRPr kumimoji="0" lang="sl-SI" altLang="sl-S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sl-SI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4B430F-BFB1-C9DA-F9EE-267BD1E12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E888F4-1482-5752-360D-74D75EFE2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9763" y="1234600"/>
            <a:ext cx="1024319" cy="8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Uvod</a:t>
            </a:r>
            <a:endParaRPr kumimoji="0" lang="sl-SI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3228F-603D-ED01-2A0A-D1AAB78C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Zakaj je označevanje pomembno?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E5485A-6877-A271-D78C-E5717CB4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omogoča varno uporabo živila,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omogoča informirane izbire (alergeni, prehranske potrebe),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zagotavlja sledljivost in varnost v verigi preskrbe,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preprečuje zavajanje.</a:t>
            </a:r>
          </a:p>
          <a:p>
            <a:endParaRPr lang="sl-SI" dirty="0"/>
          </a:p>
        </p:txBody>
      </p:sp>
      <p:pic>
        <p:nvPicPr>
          <p:cNvPr id="5" name="Slika 4" descr="Slika, ki vsebuje besede besedilo, toaletne potrebščine, steklenica, oskrba gospodinjstva&#10;&#10;Vsebina, ustvarjena z umetno inteligenco, morda ni pravilna.">
            <a:extLst>
              <a:ext uri="{FF2B5EF4-FFF2-40B4-BE49-F238E27FC236}">
                <a16:creationId xmlns:a16="http://schemas.microsoft.com/office/drawing/2014/main" id="{EC3EB173-3A33-8AE9-2CBF-141A7D28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43424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Označevanje</a:t>
            </a:r>
            <a:r>
              <a:rPr dirty="0"/>
              <a:t> </a:t>
            </a:r>
            <a:r>
              <a:rPr dirty="0" err="1"/>
              <a:t>živil</a:t>
            </a:r>
            <a:r>
              <a:rPr dirty="0"/>
              <a:t> – </a:t>
            </a:r>
            <a:r>
              <a:rPr dirty="0" err="1"/>
              <a:t>obvezni</a:t>
            </a:r>
            <a:r>
              <a:rPr dirty="0"/>
              <a:t> </a:t>
            </a:r>
            <a:r>
              <a:rPr dirty="0" err="1"/>
              <a:t>podatki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933575"/>
            <a:ext cx="6798736" cy="4001557"/>
          </a:xfrm>
        </p:spPr>
        <p:txBody>
          <a:bodyPr>
            <a:normAutofit fontScale="25000" lnSpcReduction="20000"/>
          </a:bodyPr>
          <a:lstStyle/>
          <a:p>
            <a:endParaRPr sz="5600" dirty="0"/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Ime živila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običajno ime, npr. "jogurt", "kruh".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Seznam sestavin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 padajočem vrstnem redu.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Alergeni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morajo biti posebej označeni (drugačna pisava, barva, stil).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Količina določenih sestavin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(kadar je ta pomembna) – npr. delež jagod v jogurtu.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Neto količina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v g ali ml.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Datum uporabe / datum minimalne trajnosti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Pogoji shranjevanja in uporabe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Ime in naslov proizvajalca ali uvoznika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Država porekla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(kadar je obvezno).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Hranilna vrednost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tabela (energijska vrednost, maščobe, nasičene maščobe, ogljikovi hidrati, sladkorji, beljakovine, sol).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Lot / </a:t>
            </a:r>
            <a:r>
              <a:rPr lang="sl-SI" sz="5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šaržna</a:t>
            </a:r>
            <a:r>
              <a:rPr lang="sl-SI" sz="5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številka</a:t>
            </a:r>
            <a:r>
              <a:rPr lang="sl-SI" sz="5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zaradi sledljivosti.</a:t>
            </a:r>
          </a:p>
          <a:p>
            <a:pPr marL="457200" lvl="1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535578-115B-3E8F-9614-3C976912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Dodatne oznake</a:t>
            </a:r>
            <a:br>
              <a:rPr lang="sl-SI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9F1EF5-D28B-64F0-3B33-0E0E0235B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Aditivi (E-številke ali imena).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Posebna opozorila (npr. za sladila, kofein).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Okoljske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oznake, prostovoljni označevalni sistemi (npr. ekološki znak).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584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50177-91FB-B206-A547-7B8370DE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Označevanje krmil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E6197C-66CB-515F-08E9-686D0064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Namen označevanja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zaščita zdravja živali,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preglednost v prometu s krmo,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pravilna uporaba krmnih mešanic.</a:t>
            </a:r>
          </a:p>
          <a:p>
            <a:endParaRPr lang="sl-SI" dirty="0"/>
          </a:p>
        </p:txBody>
      </p:sp>
      <p:pic>
        <p:nvPicPr>
          <p:cNvPr id="5" name="Slika 4" descr="Slika, ki vsebuje besede besedilo, hrana&#10;&#10;Vsebina, ustvarjena z umetno inteligenco, morda ni pravilna.">
            <a:extLst>
              <a:ext uri="{FF2B5EF4-FFF2-40B4-BE49-F238E27FC236}">
                <a16:creationId xmlns:a16="http://schemas.microsoft.com/office/drawing/2014/main" id="{F744E2BC-57BD-D954-F796-13FE48D0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58" y="2128370"/>
            <a:ext cx="2788643" cy="26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56263"/>
          </a:xfrm>
        </p:spPr>
        <p:txBody>
          <a:bodyPr>
            <a:normAutofit fontScale="90000"/>
          </a:bodyPr>
          <a:lstStyle/>
          <a:p>
            <a:r>
              <a:rPr dirty="0" err="1"/>
              <a:t>Označevanje</a:t>
            </a:r>
            <a:r>
              <a:rPr dirty="0"/>
              <a:t> </a:t>
            </a:r>
            <a:r>
              <a:rPr dirty="0" err="1"/>
              <a:t>krmil</a:t>
            </a:r>
            <a:r>
              <a:rPr dirty="0"/>
              <a:t> – </a:t>
            </a:r>
            <a:r>
              <a:rPr dirty="0" err="1"/>
              <a:t>obvezni</a:t>
            </a:r>
            <a:r>
              <a:rPr dirty="0"/>
              <a:t> </a:t>
            </a:r>
            <a:r>
              <a:rPr dirty="0" err="1"/>
              <a:t>podatki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752601"/>
            <a:ext cx="6798736" cy="418253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Ime proizvoda / vrsta krme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(npr. popolna, dopolnilna krmna mešanica).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Sestava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seznam uporabljenih surovin.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Analitske sestavine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npr. surove beljakovine, maščobe, vlaknine, pepel.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Dodatki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npr. vitamini, minerali, encimi.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Ciljna živalska vrsta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Navodila za uporabo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Lot / serija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Datum proizvodnje in rok uporabe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Proizvajalec / distributer</a:t>
            </a: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sl-S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39CA76-DB51-44F7-411B-4292D5B9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09B250-8CD8-C18A-3E99-2A27DA54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5F14A-B307-BA04-B048-D3F03916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Zakaj označujemo gnojila?</a:t>
            </a:r>
            <a:br>
              <a:rPr lang="sl-SI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F7A5AD-5E7B-D60C-52A8-C3B2408A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Zaradi: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zagotavljanje varne uporabe,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preprečevanje predoziranja,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zaščita okolja,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informiranje o vsebnosti hranil.</a:t>
            </a:r>
          </a:p>
          <a:p>
            <a:endParaRPr lang="sl-SI" dirty="0"/>
          </a:p>
        </p:txBody>
      </p:sp>
      <p:pic>
        <p:nvPicPr>
          <p:cNvPr id="5" name="Slika 4" descr="Slika, ki vsebuje besede besedilo, pisava, grafično oblikovanje, grafika&#10;&#10;Vsebina, ustvarjena z umetno inteligenco, morda ni pravilna.">
            <a:extLst>
              <a:ext uri="{FF2B5EF4-FFF2-40B4-BE49-F238E27FC236}">
                <a16:creationId xmlns:a16="http://schemas.microsoft.com/office/drawing/2014/main" id="{71491725-C91E-D1E2-F92B-FE619258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2490135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Označevanje gnojil – obvezni podatki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dirty="0"/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Ime ali komercialno ime gnojila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Vrsta in kategorija proizvoda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(npr. mineralno gnojilo, organsko gnojilo, </a:t>
            </a:r>
            <a:r>
              <a:rPr lang="sl-S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biostimulant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Vsebnost hranil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npr. N, P₂O₅, K₂O.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Čisti neto izdelek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masa ali volumen.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Proizvajalec / uvoznik s sedežem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Šarža (lot) izdelka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Navodila za uporabo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odmerek, način aplikacije.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Opozorila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varnost pri uporabi, skladiščenje.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576</Words>
  <Application>Microsoft Office PowerPoint</Application>
  <PresentationFormat>Diaprojekcija na zaslonu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Garamond</vt:lpstr>
      <vt:lpstr>Symbol</vt:lpstr>
      <vt:lpstr>Naravno</vt:lpstr>
      <vt:lpstr>Označevanje živil, krmil in gnojil</vt:lpstr>
      <vt:lpstr>Uvod </vt:lpstr>
      <vt:lpstr>Zakaj je označevanje pomembno?</vt:lpstr>
      <vt:lpstr>Označevanje živil – obvezni podatki</vt:lpstr>
      <vt:lpstr>Dodatne oznake </vt:lpstr>
      <vt:lpstr>Označevanje krmil</vt:lpstr>
      <vt:lpstr>Označevanje krmil – obvezni podatki</vt:lpstr>
      <vt:lpstr>Zakaj označujemo gnojila? </vt:lpstr>
      <vt:lpstr>Označevanje gnojil – obvezni podatki</vt:lpstr>
      <vt:lpstr>Posebni primeri 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pintar</dc:creator>
  <cp:keywords/>
  <dc:description>generated using python-pptx</dc:description>
  <cp:lastModifiedBy>pintar</cp:lastModifiedBy>
  <cp:revision>4</cp:revision>
  <dcterms:created xsi:type="dcterms:W3CDTF">2013-01-27T09:14:16Z</dcterms:created>
  <dcterms:modified xsi:type="dcterms:W3CDTF">2025-12-03T15:58:39Z</dcterms:modified>
  <cp:category/>
</cp:coreProperties>
</file>