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257" r:id="rId3"/>
    <p:sldId id="370" r:id="rId4"/>
    <p:sldId id="258" r:id="rId5"/>
    <p:sldId id="369" r:id="rId6"/>
    <p:sldId id="259" r:id="rId7"/>
    <p:sldId id="371" r:id="rId8"/>
    <p:sldId id="372"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366" r:id="rId23"/>
    <p:sldId id="273" r:id="rId24"/>
    <p:sldId id="274" r:id="rId25"/>
    <p:sldId id="367" r:id="rId26"/>
    <p:sldId id="275" r:id="rId27"/>
    <p:sldId id="276" r:id="rId28"/>
    <p:sldId id="277" r:id="rId29"/>
    <p:sldId id="365" r:id="rId30"/>
    <p:sldId id="278" r:id="rId31"/>
    <p:sldId id="279" r:id="rId32"/>
    <p:sldId id="363" r:id="rId33"/>
    <p:sldId id="356" r:id="rId34"/>
    <p:sldId id="359" r:id="rId35"/>
    <p:sldId id="357" r:id="rId36"/>
    <p:sldId id="358" r:id="rId37"/>
    <p:sldId id="362" r:id="rId38"/>
    <p:sldId id="360" r:id="rId39"/>
    <p:sldId id="361" r:id="rId40"/>
    <p:sldId id="280" r:id="rId41"/>
    <p:sldId id="281" r:id="rId42"/>
    <p:sldId id="282" r:id="rId43"/>
    <p:sldId id="283" r:id="rId44"/>
    <p:sldId id="284" r:id="rId45"/>
    <p:sldId id="286" r:id="rId46"/>
    <p:sldId id="375" r:id="rId47"/>
    <p:sldId id="285" r:id="rId48"/>
    <p:sldId id="376" r:id="rId49"/>
    <p:sldId id="377" r:id="rId50"/>
    <p:sldId id="378" r:id="rId51"/>
    <p:sldId id="287" r:id="rId52"/>
    <p:sldId id="288" r:id="rId53"/>
    <p:sldId id="289" r:id="rId54"/>
    <p:sldId id="290" r:id="rId55"/>
    <p:sldId id="373" r:id="rId56"/>
    <p:sldId id="382" r:id="rId57"/>
    <p:sldId id="291" r:id="rId58"/>
    <p:sldId id="374" r:id="rId59"/>
    <p:sldId id="379" r:id="rId60"/>
    <p:sldId id="380" r:id="rId61"/>
    <p:sldId id="292" r:id="rId62"/>
    <p:sldId id="364" r:id="rId63"/>
    <p:sldId id="381" r:id="rId64"/>
    <p:sldId id="368" r:id="rId65"/>
    <p:sldId id="293" r:id="rId66"/>
    <p:sldId id="294" r:id="rId67"/>
    <p:sldId id="295" r:id="rId68"/>
    <p:sldId id="297" r:id="rId69"/>
    <p:sldId id="298" r:id="rId70"/>
    <p:sldId id="299" r:id="rId71"/>
    <p:sldId id="296" r:id="rId72"/>
    <p:sldId id="300" r:id="rId73"/>
    <p:sldId id="301" r:id="rId74"/>
    <p:sldId id="302" r:id="rId75"/>
    <p:sldId id="303" r:id="rId7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32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8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44B958-DE1A-4B1B-8E9F-85664F0F7C4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7173ACCA-1B24-4790-836C-CB1BFAAB9DD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FCD74B2-D620-4845-905D-FE78596A8E94}" type="datetimeFigureOut">
              <a:rPr lang="en-US"/>
              <a:pPr>
                <a:defRPr/>
              </a:pPr>
              <a:t>12/2/2021</a:t>
            </a:fld>
            <a:endParaRPr lang="en-US"/>
          </a:p>
        </p:txBody>
      </p:sp>
      <p:sp>
        <p:nvSpPr>
          <p:cNvPr id="4" name="Slide Image Placeholder 3">
            <a:extLst>
              <a:ext uri="{FF2B5EF4-FFF2-40B4-BE49-F238E27FC236}">
                <a16:creationId xmlns:a16="http://schemas.microsoft.com/office/drawing/2014/main" id="{C13A6BF0-14E1-4741-81C9-2FAD4FF127A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F4C995D3-696E-4CC7-B447-1B51FB32579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073895A-73B8-47B2-AA3A-0CC5CB0233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4F5EC094-9365-47EE-86D0-8169DAEF5DA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0AEC8D4-4F96-4EE4-80F9-C4619515113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41A661BC-5B24-4859-BDD9-1233DDF62D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250F5D2E-F8F2-4D87-BE5B-415073861C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F6100858-78F7-46E0-8760-3DB7753606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ED4E76-0AF1-4251-9C9D-0E2D2DB86B1A}" type="slidenum">
              <a:rPr lang="en-US" altLang="en-US"/>
              <a:pPr eaLnBrk="1" hangingPunct="1"/>
              <a:t>41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B8AF1701-C9CC-4F5B-9B98-CD03BC80243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017E11B-3A2B-490B-A79B-00FE32E660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1829492-175A-4B50-ADD5-CD09A2F61632}"/>
              </a:ext>
            </a:extLst>
          </p:cNvPr>
          <p:cNvSpPr>
            <a:spLocks noGrp="1" noChangeArrowheads="1"/>
          </p:cNvSpPr>
          <p:nvPr>
            <p:ph type="sldNum" sz="quarter" idx="12"/>
          </p:nvPr>
        </p:nvSpPr>
        <p:spPr>
          <a:ln/>
        </p:spPr>
        <p:txBody>
          <a:bodyPr/>
          <a:lstStyle>
            <a:lvl1pPr>
              <a:defRPr/>
            </a:lvl1pPr>
          </a:lstStyle>
          <a:p>
            <a:fld id="{84467A15-1AC2-41DC-A40D-D773AB6BDC2B}" type="slidenum">
              <a:rPr lang="en-US" altLang="en-US"/>
              <a:pPr/>
              <a:t>‹#›</a:t>
            </a:fld>
            <a:endParaRPr lang="en-US" altLang="en-US"/>
          </a:p>
        </p:txBody>
      </p:sp>
    </p:spTree>
    <p:extLst>
      <p:ext uri="{BB962C8B-B14F-4D97-AF65-F5344CB8AC3E}">
        <p14:creationId xmlns:p14="http://schemas.microsoft.com/office/powerpoint/2010/main" val="3823675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4350B52-9126-4DB6-809C-E3E13E1DF2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8CBA566-818D-4F56-A169-0BFE21CEE8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E141B56-DD00-4CAA-9227-C661A6866283}"/>
              </a:ext>
            </a:extLst>
          </p:cNvPr>
          <p:cNvSpPr>
            <a:spLocks noGrp="1" noChangeArrowheads="1"/>
          </p:cNvSpPr>
          <p:nvPr>
            <p:ph type="sldNum" sz="quarter" idx="12"/>
          </p:nvPr>
        </p:nvSpPr>
        <p:spPr>
          <a:ln/>
        </p:spPr>
        <p:txBody>
          <a:bodyPr/>
          <a:lstStyle>
            <a:lvl1pPr>
              <a:defRPr/>
            </a:lvl1pPr>
          </a:lstStyle>
          <a:p>
            <a:fld id="{8A80A711-187D-4EBE-8690-51CC3BC4E8A7}" type="slidenum">
              <a:rPr lang="en-US" altLang="en-US"/>
              <a:pPr/>
              <a:t>‹#›</a:t>
            </a:fld>
            <a:endParaRPr lang="en-US" altLang="en-US"/>
          </a:p>
        </p:txBody>
      </p:sp>
    </p:spTree>
    <p:extLst>
      <p:ext uri="{BB962C8B-B14F-4D97-AF65-F5344CB8AC3E}">
        <p14:creationId xmlns:p14="http://schemas.microsoft.com/office/powerpoint/2010/main" val="2217526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84DB662-0E4C-45DC-A1F8-1E048CFBD45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39014CB-018A-41F9-B1AF-22BA20BDC02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D68A27D-F131-4210-8E97-F38C939DA352}"/>
              </a:ext>
            </a:extLst>
          </p:cNvPr>
          <p:cNvSpPr>
            <a:spLocks noGrp="1" noChangeArrowheads="1"/>
          </p:cNvSpPr>
          <p:nvPr>
            <p:ph type="sldNum" sz="quarter" idx="12"/>
          </p:nvPr>
        </p:nvSpPr>
        <p:spPr>
          <a:ln/>
        </p:spPr>
        <p:txBody>
          <a:bodyPr/>
          <a:lstStyle>
            <a:lvl1pPr>
              <a:defRPr/>
            </a:lvl1pPr>
          </a:lstStyle>
          <a:p>
            <a:fld id="{5B2131F4-19C0-4FC8-94AE-05B361F1FE51}" type="slidenum">
              <a:rPr lang="en-US" altLang="en-US"/>
              <a:pPr/>
              <a:t>‹#›</a:t>
            </a:fld>
            <a:endParaRPr lang="en-US" altLang="en-US"/>
          </a:p>
        </p:txBody>
      </p:sp>
    </p:spTree>
    <p:extLst>
      <p:ext uri="{BB962C8B-B14F-4D97-AF65-F5344CB8AC3E}">
        <p14:creationId xmlns:p14="http://schemas.microsoft.com/office/powerpoint/2010/main" val="2984883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4B9B3057-2C8E-40D5-B0B0-81406586052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5BFA3D9-9E42-48F3-B1CC-C30B3FB82D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914AA02-4B48-438C-89AE-D123CF48A9A5}"/>
              </a:ext>
            </a:extLst>
          </p:cNvPr>
          <p:cNvSpPr>
            <a:spLocks noGrp="1" noChangeArrowheads="1"/>
          </p:cNvSpPr>
          <p:nvPr>
            <p:ph type="sldNum" sz="quarter" idx="12"/>
          </p:nvPr>
        </p:nvSpPr>
        <p:spPr>
          <a:ln/>
        </p:spPr>
        <p:txBody>
          <a:bodyPr/>
          <a:lstStyle>
            <a:lvl1pPr>
              <a:defRPr/>
            </a:lvl1pPr>
          </a:lstStyle>
          <a:p>
            <a:fld id="{2C49F525-9CA4-4AE7-9247-92F1FDEFAE82}" type="slidenum">
              <a:rPr lang="en-US" altLang="en-US"/>
              <a:pPr/>
              <a:t>‹#›</a:t>
            </a:fld>
            <a:endParaRPr lang="en-US" altLang="en-US"/>
          </a:p>
        </p:txBody>
      </p:sp>
    </p:spTree>
    <p:extLst>
      <p:ext uri="{BB962C8B-B14F-4D97-AF65-F5344CB8AC3E}">
        <p14:creationId xmlns:p14="http://schemas.microsoft.com/office/powerpoint/2010/main" val="2539188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674299C-1F06-488E-8A0B-CB53B63EB06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072D6F1-2BD5-4606-8E81-A0F8ED6101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06B2890-364A-4BFA-B783-5964543A1036}"/>
              </a:ext>
            </a:extLst>
          </p:cNvPr>
          <p:cNvSpPr>
            <a:spLocks noGrp="1" noChangeArrowheads="1"/>
          </p:cNvSpPr>
          <p:nvPr>
            <p:ph type="sldNum" sz="quarter" idx="12"/>
          </p:nvPr>
        </p:nvSpPr>
        <p:spPr>
          <a:ln/>
        </p:spPr>
        <p:txBody>
          <a:bodyPr/>
          <a:lstStyle>
            <a:lvl1pPr>
              <a:defRPr/>
            </a:lvl1pPr>
          </a:lstStyle>
          <a:p>
            <a:fld id="{A5B5720A-09BC-4458-BCD6-E8EBF663656F}" type="slidenum">
              <a:rPr lang="en-US" altLang="en-US"/>
              <a:pPr/>
              <a:t>‹#›</a:t>
            </a:fld>
            <a:endParaRPr lang="en-US" altLang="en-US"/>
          </a:p>
        </p:txBody>
      </p:sp>
    </p:spTree>
    <p:extLst>
      <p:ext uri="{BB962C8B-B14F-4D97-AF65-F5344CB8AC3E}">
        <p14:creationId xmlns:p14="http://schemas.microsoft.com/office/powerpoint/2010/main" val="3690205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mediaAndTx" preserve="1">
  <p:cSld name="Title, Media Clip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Media Placeholder 2"/>
          <p:cNvSpPr>
            <a:spLocks noGrp="1"/>
          </p:cNvSpPr>
          <p:nvPr>
            <p:ph type="media" sz="half" idx="1"/>
          </p:nvPr>
        </p:nvSpPr>
        <p:spPr>
          <a:xfrm>
            <a:off x="457200" y="1600200"/>
            <a:ext cx="4038600" cy="4525963"/>
          </a:xfrm>
        </p:spPr>
        <p:txBody>
          <a:bodyPr/>
          <a:lstStyle/>
          <a:p>
            <a:pPr lvl="0"/>
            <a:endParaRPr lang="en-US" noProof="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F70445C-7327-4973-AC47-BF4606421D4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776D12C-011D-4B89-AE13-B7B0A4CAC5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3E8B7AA-9C32-46E4-B1DA-5B63AA64431A}"/>
              </a:ext>
            </a:extLst>
          </p:cNvPr>
          <p:cNvSpPr>
            <a:spLocks noGrp="1" noChangeArrowheads="1"/>
          </p:cNvSpPr>
          <p:nvPr>
            <p:ph type="sldNum" sz="quarter" idx="12"/>
          </p:nvPr>
        </p:nvSpPr>
        <p:spPr>
          <a:ln/>
        </p:spPr>
        <p:txBody>
          <a:bodyPr/>
          <a:lstStyle>
            <a:lvl1pPr>
              <a:defRPr/>
            </a:lvl1pPr>
          </a:lstStyle>
          <a:p>
            <a:fld id="{CEB49C0F-D58F-40AE-B377-11248EEADA4D}" type="slidenum">
              <a:rPr lang="en-US" altLang="en-US"/>
              <a:pPr/>
              <a:t>‹#›</a:t>
            </a:fld>
            <a:endParaRPr lang="en-US" altLang="en-US"/>
          </a:p>
        </p:txBody>
      </p:sp>
    </p:spTree>
    <p:extLst>
      <p:ext uri="{BB962C8B-B14F-4D97-AF65-F5344CB8AC3E}">
        <p14:creationId xmlns:p14="http://schemas.microsoft.com/office/powerpoint/2010/main" val="2622329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411C6A95-A3AB-4B47-94F8-B490A688C3BF}"/>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FD6C3197-A992-4100-A44C-CEEBE22A1B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913CA313-4836-4E02-80E4-58830AAC7474}"/>
              </a:ext>
            </a:extLst>
          </p:cNvPr>
          <p:cNvSpPr>
            <a:spLocks noGrp="1" noChangeArrowheads="1"/>
          </p:cNvSpPr>
          <p:nvPr>
            <p:ph type="sldNum" sz="quarter" idx="12"/>
          </p:nvPr>
        </p:nvSpPr>
        <p:spPr>
          <a:ln/>
        </p:spPr>
        <p:txBody>
          <a:bodyPr/>
          <a:lstStyle>
            <a:lvl1pPr>
              <a:defRPr/>
            </a:lvl1pPr>
          </a:lstStyle>
          <a:p>
            <a:fld id="{431EEF78-D86D-4968-937F-73212E4129B6}" type="slidenum">
              <a:rPr lang="en-US" altLang="en-US"/>
              <a:pPr/>
              <a:t>‹#›</a:t>
            </a:fld>
            <a:endParaRPr lang="en-US" altLang="en-US"/>
          </a:p>
        </p:txBody>
      </p:sp>
    </p:spTree>
    <p:extLst>
      <p:ext uri="{BB962C8B-B14F-4D97-AF65-F5344CB8AC3E}">
        <p14:creationId xmlns:p14="http://schemas.microsoft.com/office/powerpoint/2010/main" val="371115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5ABA4F6-13F9-49FD-A7C1-6F6B268C81E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3485E25-0313-4BBB-806B-1A106BBAA6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CA0AA40-691C-4D18-8E4E-9D5C0DF757FA}"/>
              </a:ext>
            </a:extLst>
          </p:cNvPr>
          <p:cNvSpPr>
            <a:spLocks noGrp="1" noChangeArrowheads="1"/>
          </p:cNvSpPr>
          <p:nvPr>
            <p:ph type="sldNum" sz="quarter" idx="12"/>
          </p:nvPr>
        </p:nvSpPr>
        <p:spPr>
          <a:ln/>
        </p:spPr>
        <p:txBody>
          <a:bodyPr/>
          <a:lstStyle>
            <a:lvl1pPr>
              <a:defRPr/>
            </a:lvl1pPr>
          </a:lstStyle>
          <a:p>
            <a:fld id="{FBE18B0F-B42E-499E-90F2-5DD92A02920D}" type="slidenum">
              <a:rPr lang="en-US" altLang="en-US"/>
              <a:pPr/>
              <a:t>‹#›</a:t>
            </a:fld>
            <a:endParaRPr lang="en-US" altLang="en-US"/>
          </a:p>
        </p:txBody>
      </p:sp>
    </p:spTree>
    <p:extLst>
      <p:ext uri="{BB962C8B-B14F-4D97-AF65-F5344CB8AC3E}">
        <p14:creationId xmlns:p14="http://schemas.microsoft.com/office/powerpoint/2010/main" val="1536311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a:extLst>
              <a:ext uri="{FF2B5EF4-FFF2-40B4-BE49-F238E27FC236}">
                <a16:creationId xmlns:a16="http://schemas.microsoft.com/office/drawing/2014/main" id="{907AFCB1-3D6B-4172-9B50-E59A45563C1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A371041-D8E5-4EB9-B947-38DD5D3C99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71A8D23-6B3C-4856-9B85-75BCDE55BA9D}"/>
              </a:ext>
            </a:extLst>
          </p:cNvPr>
          <p:cNvSpPr>
            <a:spLocks noGrp="1" noChangeArrowheads="1"/>
          </p:cNvSpPr>
          <p:nvPr>
            <p:ph type="sldNum" sz="quarter" idx="12"/>
          </p:nvPr>
        </p:nvSpPr>
        <p:spPr>
          <a:ln/>
        </p:spPr>
        <p:txBody>
          <a:bodyPr/>
          <a:lstStyle>
            <a:lvl1pPr>
              <a:defRPr/>
            </a:lvl1pPr>
          </a:lstStyle>
          <a:p>
            <a:fld id="{83AFD7BB-9A60-4124-8145-FEE097369809}" type="slidenum">
              <a:rPr lang="en-US" altLang="en-US"/>
              <a:pPr/>
              <a:t>‹#›</a:t>
            </a:fld>
            <a:endParaRPr lang="en-US" altLang="en-US"/>
          </a:p>
        </p:txBody>
      </p:sp>
    </p:spTree>
    <p:extLst>
      <p:ext uri="{BB962C8B-B14F-4D97-AF65-F5344CB8AC3E}">
        <p14:creationId xmlns:p14="http://schemas.microsoft.com/office/powerpoint/2010/main" val="639146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12A2C3D-BEE6-4E8E-8D07-A4297D13DC4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97CE955-F5E0-4CD7-A124-04DC9D923E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9093AF-AF86-42F1-8231-75E20AD1965E}"/>
              </a:ext>
            </a:extLst>
          </p:cNvPr>
          <p:cNvSpPr>
            <a:spLocks noGrp="1" noChangeArrowheads="1"/>
          </p:cNvSpPr>
          <p:nvPr>
            <p:ph type="sldNum" sz="quarter" idx="12"/>
          </p:nvPr>
        </p:nvSpPr>
        <p:spPr>
          <a:ln/>
        </p:spPr>
        <p:txBody>
          <a:bodyPr/>
          <a:lstStyle>
            <a:lvl1pPr>
              <a:defRPr/>
            </a:lvl1pPr>
          </a:lstStyle>
          <a:p>
            <a:fld id="{C744644D-93E9-42FE-995C-5BF83F968D7F}" type="slidenum">
              <a:rPr lang="en-US" altLang="en-US"/>
              <a:pPr/>
              <a:t>‹#›</a:t>
            </a:fld>
            <a:endParaRPr lang="en-US" altLang="en-US"/>
          </a:p>
        </p:txBody>
      </p:sp>
    </p:spTree>
    <p:extLst>
      <p:ext uri="{BB962C8B-B14F-4D97-AF65-F5344CB8AC3E}">
        <p14:creationId xmlns:p14="http://schemas.microsoft.com/office/powerpoint/2010/main" val="13552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CE5BD9E-98B7-4C59-9919-1F422862F1A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AFFC949-D5DF-4F87-B09F-E0BD9FD368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2B505D7-9519-4D86-B772-98507CAB3D5B}"/>
              </a:ext>
            </a:extLst>
          </p:cNvPr>
          <p:cNvSpPr>
            <a:spLocks noGrp="1" noChangeArrowheads="1"/>
          </p:cNvSpPr>
          <p:nvPr>
            <p:ph type="sldNum" sz="quarter" idx="12"/>
          </p:nvPr>
        </p:nvSpPr>
        <p:spPr>
          <a:ln/>
        </p:spPr>
        <p:txBody>
          <a:bodyPr/>
          <a:lstStyle>
            <a:lvl1pPr>
              <a:defRPr/>
            </a:lvl1pPr>
          </a:lstStyle>
          <a:p>
            <a:fld id="{9A5783E9-7952-4EA9-BFA2-AAB2F55BC179}" type="slidenum">
              <a:rPr lang="en-US" altLang="en-US"/>
              <a:pPr/>
              <a:t>‹#›</a:t>
            </a:fld>
            <a:endParaRPr lang="en-US" altLang="en-US"/>
          </a:p>
        </p:txBody>
      </p:sp>
    </p:spTree>
    <p:extLst>
      <p:ext uri="{BB962C8B-B14F-4D97-AF65-F5344CB8AC3E}">
        <p14:creationId xmlns:p14="http://schemas.microsoft.com/office/powerpoint/2010/main" val="369440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652D4B4-91BD-494A-AF95-54550D095F9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846F3F9-A43C-4605-8966-7A7164C92C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BB1450E-2314-4DE8-8E8E-16C843BD4424}"/>
              </a:ext>
            </a:extLst>
          </p:cNvPr>
          <p:cNvSpPr>
            <a:spLocks noGrp="1" noChangeArrowheads="1"/>
          </p:cNvSpPr>
          <p:nvPr>
            <p:ph type="sldNum" sz="quarter" idx="12"/>
          </p:nvPr>
        </p:nvSpPr>
        <p:spPr>
          <a:ln/>
        </p:spPr>
        <p:txBody>
          <a:bodyPr/>
          <a:lstStyle>
            <a:lvl1pPr>
              <a:defRPr/>
            </a:lvl1pPr>
          </a:lstStyle>
          <a:p>
            <a:fld id="{5BC8403B-4FCD-43FC-8FE6-8D41345CDC3E}" type="slidenum">
              <a:rPr lang="en-US" altLang="en-US"/>
              <a:pPr/>
              <a:t>‹#›</a:t>
            </a:fld>
            <a:endParaRPr lang="en-US" altLang="en-US"/>
          </a:p>
        </p:txBody>
      </p:sp>
    </p:spTree>
    <p:extLst>
      <p:ext uri="{BB962C8B-B14F-4D97-AF65-F5344CB8AC3E}">
        <p14:creationId xmlns:p14="http://schemas.microsoft.com/office/powerpoint/2010/main" val="1587809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27CC691-78B4-41D7-A968-964ABD50DDE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EB9B066-4711-4E19-AA39-D570E65718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3419BB8-5267-4529-A16B-131037336409}"/>
              </a:ext>
            </a:extLst>
          </p:cNvPr>
          <p:cNvSpPr>
            <a:spLocks noGrp="1" noChangeArrowheads="1"/>
          </p:cNvSpPr>
          <p:nvPr>
            <p:ph type="sldNum" sz="quarter" idx="12"/>
          </p:nvPr>
        </p:nvSpPr>
        <p:spPr>
          <a:ln/>
        </p:spPr>
        <p:txBody>
          <a:bodyPr/>
          <a:lstStyle>
            <a:lvl1pPr>
              <a:defRPr/>
            </a:lvl1pPr>
          </a:lstStyle>
          <a:p>
            <a:fld id="{DF861146-36E6-4CFB-808F-94E151B1305F}" type="slidenum">
              <a:rPr lang="en-US" altLang="en-US"/>
              <a:pPr/>
              <a:t>‹#›</a:t>
            </a:fld>
            <a:endParaRPr lang="en-US" altLang="en-US"/>
          </a:p>
        </p:txBody>
      </p:sp>
    </p:spTree>
    <p:extLst>
      <p:ext uri="{BB962C8B-B14F-4D97-AF65-F5344CB8AC3E}">
        <p14:creationId xmlns:p14="http://schemas.microsoft.com/office/powerpoint/2010/main" val="191574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07ABC7B-601D-4825-9761-76E1A3DC9A5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5908573-FEFB-407E-B0CF-64E33B3C80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8DB5399-9324-40D5-9410-8D0BC0455FDF}"/>
              </a:ext>
            </a:extLst>
          </p:cNvPr>
          <p:cNvSpPr>
            <a:spLocks noGrp="1" noChangeArrowheads="1"/>
          </p:cNvSpPr>
          <p:nvPr>
            <p:ph type="sldNum" sz="quarter" idx="12"/>
          </p:nvPr>
        </p:nvSpPr>
        <p:spPr>
          <a:ln/>
        </p:spPr>
        <p:txBody>
          <a:bodyPr/>
          <a:lstStyle>
            <a:lvl1pPr>
              <a:defRPr/>
            </a:lvl1pPr>
          </a:lstStyle>
          <a:p>
            <a:fld id="{3FE59831-5DC5-471B-834F-4FC7BAE921AA}" type="slidenum">
              <a:rPr lang="en-US" altLang="en-US"/>
              <a:pPr/>
              <a:t>‹#›</a:t>
            </a:fld>
            <a:endParaRPr lang="en-US" altLang="en-US"/>
          </a:p>
        </p:txBody>
      </p:sp>
    </p:spTree>
    <p:extLst>
      <p:ext uri="{BB962C8B-B14F-4D97-AF65-F5344CB8AC3E}">
        <p14:creationId xmlns:p14="http://schemas.microsoft.com/office/powerpoint/2010/main" val="386236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BBD589C-FC1B-4E18-98AC-C7A3E6E5B7C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345C9F5-4F01-4291-8D4E-F475DE7F0A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2795D1B-5E3F-40F9-990E-ADAC4669CEA1}"/>
              </a:ext>
            </a:extLst>
          </p:cNvPr>
          <p:cNvSpPr>
            <a:spLocks noGrp="1" noChangeArrowheads="1"/>
          </p:cNvSpPr>
          <p:nvPr>
            <p:ph type="sldNum" sz="quarter" idx="12"/>
          </p:nvPr>
        </p:nvSpPr>
        <p:spPr>
          <a:ln/>
        </p:spPr>
        <p:txBody>
          <a:bodyPr/>
          <a:lstStyle>
            <a:lvl1pPr>
              <a:defRPr/>
            </a:lvl1pPr>
          </a:lstStyle>
          <a:p>
            <a:fld id="{BD6CBCD4-BAD7-44C4-89EF-85144249BD83}" type="slidenum">
              <a:rPr lang="en-US" altLang="en-US"/>
              <a:pPr/>
              <a:t>‹#›</a:t>
            </a:fld>
            <a:endParaRPr lang="en-US" altLang="en-US"/>
          </a:p>
        </p:txBody>
      </p:sp>
    </p:spTree>
    <p:extLst>
      <p:ext uri="{BB962C8B-B14F-4D97-AF65-F5344CB8AC3E}">
        <p14:creationId xmlns:p14="http://schemas.microsoft.com/office/powerpoint/2010/main" val="135249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F1C062D-E554-497C-9574-1F301F2666D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A58D09F-5E75-4762-8C86-755D386AE1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EEF9418-3C5E-4798-B8F7-DBE82A3BD608}"/>
              </a:ext>
            </a:extLst>
          </p:cNvPr>
          <p:cNvSpPr>
            <a:spLocks noGrp="1" noChangeArrowheads="1"/>
          </p:cNvSpPr>
          <p:nvPr>
            <p:ph type="sldNum" sz="quarter" idx="12"/>
          </p:nvPr>
        </p:nvSpPr>
        <p:spPr>
          <a:ln/>
        </p:spPr>
        <p:txBody>
          <a:bodyPr/>
          <a:lstStyle>
            <a:lvl1pPr>
              <a:defRPr/>
            </a:lvl1pPr>
          </a:lstStyle>
          <a:p>
            <a:fld id="{C7FFE086-8A2E-4BD9-A14A-D6D6B6B066CA}" type="slidenum">
              <a:rPr lang="en-US" altLang="en-US"/>
              <a:pPr/>
              <a:t>‹#›</a:t>
            </a:fld>
            <a:endParaRPr lang="en-US" altLang="en-US"/>
          </a:p>
        </p:txBody>
      </p:sp>
    </p:spTree>
    <p:extLst>
      <p:ext uri="{BB962C8B-B14F-4D97-AF65-F5344CB8AC3E}">
        <p14:creationId xmlns:p14="http://schemas.microsoft.com/office/powerpoint/2010/main" val="1061152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5C382AA-600B-47F2-BB72-194128BF73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51C075D-22F2-463C-A285-3D4F513C51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933C275-3FC9-4A1F-B550-1AA373D5C5A6}"/>
              </a:ext>
            </a:extLst>
          </p:cNvPr>
          <p:cNvSpPr>
            <a:spLocks noGrp="1" noChangeArrowheads="1"/>
          </p:cNvSpPr>
          <p:nvPr>
            <p:ph type="sldNum" sz="quarter" idx="12"/>
          </p:nvPr>
        </p:nvSpPr>
        <p:spPr>
          <a:ln/>
        </p:spPr>
        <p:txBody>
          <a:bodyPr/>
          <a:lstStyle>
            <a:lvl1pPr>
              <a:defRPr/>
            </a:lvl1pPr>
          </a:lstStyle>
          <a:p>
            <a:fld id="{6CEEE06B-C8BD-4189-AF62-06F63ECFB1CD}" type="slidenum">
              <a:rPr lang="en-US" altLang="en-US"/>
              <a:pPr/>
              <a:t>‹#›</a:t>
            </a:fld>
            <a:endParaRPr lang="en-US" altLang="en-US"/>
          </a:p>
        </p:txBody>
      </p:sp>
    </p:spTree>
    <p:extLst>
      <p:ext uri="{BB962C8B-B14F-4D97-AF65-F5344CB8AC3E}">
        <p14:creationId xmlns:p14="http://schemas.microsoft.com/office/powerpoint/2010/main" val="1502034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FCD4D5-F080-41F0-B619-4407ADDA7036}"/>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1302AF9-140A-4839-A25F-CAFFACA36CA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CB218FA-5F4A-4851-B4C1-802635DCE98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7B51A817-E68D-477F-BAB6-53F52F7655D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908EF089-73E2-41CE-8C28-3C225F2EF970}"/>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E8131BC-FE86-4712-989B-3C98021E459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wiki/Tool_bit" TargetMode="External"/><Relationship Id="rId2" Type="http://schemas.openxmlformats.org/officeDocument/2006/relationships/hyperlink" Target="../../wiki/Lathe_(meta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wiki/Computer" TargetMode="External"/><Relationship Id="rId2" Type="http://schemas.openxmlformats.org/officeDocument/2006/relationships/hyperlink" Target="../../wiki/Lathe_(metal)" TargetMode="External"/><Relationship Id="rId1" Type="http://schemas.openxmlformats.org/officeDocument/2006/relationships/slideLayout" Target="../slideLayouts/slideLayout2.xml"/><Relationship Id="rId4" Type="http://schemas.openxmlformats.org/officeDocument/2006/relationships/hyperlink" Target="../../wiki/Mass_productio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wiki/Lathe_faceplate" TargetMode="External"/><Relationship Id="rId2" Type="http://schemas.openxmlformats.org/officeDocument/2006/relationships/hyperlink" Target="../../wiki/Chuck_(engineering)" TargetMode="External"/><Relationship Id="rId1" Type="http://schemas.openxmlformats.org/officeDocument/2006/relationships/slideLayout" Target="../slideLayouts/slideLayout2.xml"/><Relationship Id="rId5" Type="http://schemas.openxmlformats.org/officeDocument/2006/relationships/hyperlink" Target="../../wiki/Lathe_center" TargetMode="External"/><Relationship Id="rId4" Type="http://schemas.openxmlformats.org/officeDocument/2006/relationships/hyperlink" Target="../../wiki/Machine_taper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wiki/Pulley" TargetMode="External"/><Relationship Id="rId2" Type="http://schemas.openxmlformats.org/officeDocument/2006/relationships/hyperlink" Target="../../wiki/Flat_bel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wiki/Screw" TargetMode="External"/><Relationship Id="rId2" Type="http://schemas.openxmlformats.org/officeDocument/2006/relationships/hyperlink" Target="../../wiki/Rack_and_pin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wiki/Leadscrew" TargetMode="External"/><Relationship Id="rId2" Type="http://schemas.openxmlformats.org/officeDocument/2006/relationships/hyperlink" Target="../../wiki/Driveshaft" TargetMode="External"/><Relationship Id="rId1" Type="http://schemas.openxmlformats.org/officeDocument/2006/relationships/slideLayout" Target="../slideLayouts/slideLayout2.xml"/><Relationship Id="rId5" Type="http://schemas.openxmlformats.org/officeDocument/2006/relationships/hyperlink" Target="../../wiki/Worm_gear" TargetMode="External"/><Relationship Id="rId4" Type="http://schemas.openxmlformats.org/officeDocument/2006/relationships/hyperlink" Target="../../wiki/Screw"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wiki/Tool_bi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wiki/Metal_spinning" TargetMode="External"/><Relationship Id="rId3" Type="http://schemas.openxmlformats.org/officeDocument/2006/relationships/hyperlink" Target="../../wiki/Cutting" TargetMode="External"/><Relationship Id="rId7" Type="http://schemas.openxmlformats.org/officeDocument/2006/relationships/hyperlink" Target="../../wiki/Deformation" TargetMode="External"/><Relationship Id="rId2" Type="http://schemas.openxmlformats.org/officeDocument/2006/relationships/hyperlink" Target="../../wiki/Machine_tool" TargetMode="External"/><Relationship Id="rId1" Type="http://schemas.openxmlformats.org/officeDocument/2006/relationships/slideLayout" Target="../slideLayouts/slideLayout2.xml"/><Relationship Id="rId6" Type="http://schemas.openxmlformats.org/officeDocument/2006/relationships/hyperlink" Target="../../wiki/Drilling" TargetMode="External"/><Relationship Id="rId5" Type="http://schemas.openxmlformats.org/officeDocument/2006/relationships/hyperlink" Target="../../wiki/Knurling" TargetMode="External"/><Relationship Id="rId10" Type="http://schemas.openxmlformats.org/officeDocument/2006/relationships/hyperlink" Target="../../wiki/Axis_of_rotation" TargetMode="External"/><Relationship Id="rId4" Type="http://schemas.openxmlformats.org/officeDocument/2006/relationships/hyperlink" Target="../../wiki/Sanding" TargetMode="External"/><Relationship Id="rId9" Type="http://schemas.openxmlformats.org/officeDocument/2006/relationships/hyperlink" Target="../../wiki/Rotational_symmetry"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hyperlink" Target="../../wiki/Drill_bit" TargetMode="External"/><Relationship Id="rId2" Type="http://schemas.openxmlformats.org/officeDocument/2006/relationships/hyperlink" Target="../../wiki/Machine_tapers" TargetMode="Externa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hyperlink" Target="../../wiki/Chuck_(engineering)" TargetMode="External"/><Relationship Id="rId4" Type="http://schemas.openxmlformats.org/officeDocument/2006/relationships/hyperlink" Target="../../wiki/Lathe_center"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wiki/Dog_(engineerin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wiki/Machinis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wiki/Toolroo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wiki/Turret_lath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wiki/Chuck_(engineering)" TargetMode="External"/><Relationship Id="rId2" Type="http://schemas.openxmlformats.org/officeDocument/2006/relationships/hyperlink" Target="../../wiki/Ca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wiki/Lathe_(metal)"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wiki/Ca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wiki/Screw_machine" TargetMode="External"/><Relationship Id="rId4" Type="http://schemas.openxmlformats.org/officeDocument/2006/relationships/hyperlink" Target="../../wiki/CNC"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wiki/Computer-aided_manufacturing" TargetMode="External"/><Relationship Id="rId2" Type="http://schemas.openxmlformats.org/officeDocument/2006/relationships/hyperlink" Target="../../wiki/CNC" TargetMode="Externa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5.xml"/><Relationship Id="rId4" Type="http://schemas.openxmlformats.org/officeDocument/2006/relationships/image" Target="../media/image22.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6.xml"/></Relationships>
</file>

<file path=ppt/slides/_rels/slide5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6.xml"/></Relationships>
</file>

<file path=ppt/slides/_rels/slide5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wiki/Hardening_(metallurgy)" TargetMode="External"/><Relationship Id="rId2" Type="http://schemas.openxmlformats.org/officeDocument/2006/relationships/hyperlink" Target="../../wiki/High_carbon_steel" TargetMode="External"/><Relationship Id="rId1" Type="http://schemas.openxmlformats.org/officeDocument/2006/relationships/slideLayout" Target="../slideLayouts/slideLayout2.xml"/><Relationship Id="rId5" Type="http://schemas.openxmlformats.org/officeDocument/2006/relationships/hyperlink" Target="../../wiki/High-speed_steel" TargetMode="External"/><Relationship Id="rId4" Type="http://schemas.openxmlformats.org/officeDocument/2006/relationships/hyperlink" Target="../../wiki/Tempering"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wiki/Brazing" TargetMode="External"/><Relationship Id="rId2" Type="http://schemas.openxmlformats.org/officeDocument/2006/relationships/hyperlink" Target="../../wiki/Tungsten_carbid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hyperlink" Target="../../wiki/Tipped_tool"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www.wikipedia.com/" TargetMode="External"/><Relationship Id="rId2" Type="http://schemas.openxmlformats.org/officeDocument/2006/relationships/hyperlink" Target="http://www.mit.org/opencourseware" TargetMode="External"/><Relationship Id="rId1" Type="http://schemas.openxmlformats.org/officeDocument/2006/relationships/slideLayout" Target="../slideLayouts/slideLayout2.xml"/><Relationship Id="rId5" Type="http://schemas.openxmlformats.org/officeDocument/2006/relationships/hyperlink" Target="http://ocw.mit.edu/" TargetMode="External"/><Relationship Id="rId4" Type="http://schemas.openxmlformats.org/officeDocument/2006/relationships/hyperlink" Target="http://www.realtekaustralia.com/cnclathes.ht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hyperlink" Target="../../wiki/Machining" TargetMode="External"/><Relationship Id="rId2" Type="http://schemas.openxmlformats.org/officeDocument/2006/relationships/hyperlink" Target="../../wiki/Lathe" TargetMode="External"/><Relationship Id="rId1" Type="http://schemas.openxmlformats.org/officeDocument/2006/relationships/slideLayout" Target="../slideLayouts/slideLayout2.xml"/><Relationship Id="rId4" Type="http://schemas.openxmlformats.org/officeDocument/2006/relationships/hyperlink" Target="../../wiki/Met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DC2A715-64DA-4E93-A668-F1DA79905696}"/>
              </a:ext>
            </a:extLst>
          </p:cNvPr>
          <p:cNvSpPr>
            <a:spLocks noGrp="1" noChangeArrowheads="1"/>
          </p:cNvSpPr>
          <p:nvPr>
            <p:ph type="ctrTitle"/>
          </p:nvPr>
        </p:nvSpPr>
        <p:spPr>
          <a:xfrm>
            <a:off x="609600" y="990600"/>
            <a:ext cx="7772400" cy="1470025"/>
          </a:xfrm>
        </p:spPr>
        <p:txBody>
          <a:bodyPr/>
          <a:lstStyle/>
          <a:p>
            <a:pPr eaLnBrk="1" hangingPunct="1"/>
            <a:r>
              <a:rPr lang="en-US" altLang="en-US"/>
              <a:t>Machine Tool &amp; Machining</a:t>
            </a:r>
          </a:p>
        </p:txBody>
      </p:sp>
      <p:sp>
        <p:nvSpPr>
          <p:cNvPr id="2051" name="Rectangle 3">
            <a:extLst>
              <a:ext uri="{FF2B5EF4-FFF2-40B4-BE49-F238E27FC236}">
                <a16:creationId xmlns:a16="http://schemas.microsoft.com/office/drawing/2014/main" id="{9699D672-5E55-48D2-8B62-20E271A0702B}"/>
              </a:ext>
            </a:extLst>
          </p:cNvPr>
          <p:cNvSpPr>
            <a:spLocks noGrp="1" noChangeArrowheads="1"/>
          </p:cNvSpPr>
          <p:nvPr>
            <p:ph type="subTitle" idx="1"/>
          </p:nvPr>
        </p:nvSpPr>
        <p:spPr/>
        <p:txBody>
          <a:bodyPr/>
          <a:lstStyle/>
          <a:p>
            <a:pPr eaLnBrk="1" hangingPunct="1">
              <a:lnSpc>
                <a:spcPct val="80000"/>
              </a:lnSpc>
            </a:pPr>
            <a:r>
              <a:rPr lang="en-US" altLang="en-US" sz="2000"/>
              <a:t>Prepared By:</a:t>
            </a:r>
          </a:p>
          <a:p>
            <a:pPr eaLnBrk="1" hangingPunct="1">
              <a:lnSpc>
                <a:spcPct val="80000"/>
              </a:lnSpc>
            </a:pPr>
            <a:r>
              <a:rPr lang="en-US" altLang="en-US" sz="2000"/>
              <a:t>Hafiz Muhammad Nadeem Sharif</a:t>
            </a:r>
          </a:p>
          <a:p>
            <a:pPr eaLnBrk="1" hangingPunct="1">
              <a:lnSpc>
                <a:spcPct val="80000"/>
              </a:lnSpc>
            </a:pPr>
            <a:r>
              <a:rPr lang="en-US" altLang="en-US" sz="2000"/>
              <a:t>B.Sc, M.Sc Mechanical U Waterloo Canada</a:t>
            </a:r>
          </a:p>
          <a:p>
            <a:pPr eaLnBrk="1" hangingPunct="1">
              <a:lnSpc>
                <a:spcPct val="80000"/>
              </a:lnSpc>
            </a:pPr>
            <a:r>
              <a:rPr lang="en-US" altLang="en-US" sz="2000"/>
              <a:t>Lecturer MED, U.E.T Lahore</a:t>
            </a:r>
          </a:p>
          <a:p>
            <a:pPr eaLnBrk="1" hangingPunct="1">
              <a:lnSpc>
                <a:spcPct val="80000"/>
              </a:lnSpc>
            </a:pPr>
            <a:r>
              <a:rPr lang="en-US" altLang="en-US" sz="2000"/>
              <a:t>Copy right reserved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BD0832A-7D8D-42DD-9813-DAAB968B0546}"/>
              </a:ext>
            </a:extLst>
          </p:cNvPr>
          <p:cNvSpPr>
            <a:spLocks noGrp="1" noChangeArrowheads="1"/>
          </p:cNvSpPr>
          <p:nvPr>
            <p:ph type="title"/>
          </p:nvPr>
        </p:nvSpPr>
        <p:spPr/>
        <p:txBody>
          <a:bodyPr/>
          <a:lstStyle/>
          <a:p>
            <a:pPr eaLnBrk="1" hangingPunct="1">
              <a:defRPr/>
            </a:pPr>
            <a:r>
              <a:rPr lang="en-US" sz="4000" b="1" u="sng">
                <a:effectLst>
                  <a:outerShdw blurRad="38100" dist="38100" dir="2700000" algn="tl">
                    <a:srgbClr val="C0C0C0"/>
                  </a:outerShdw>
                </a:effectLst>
              </a:rPr>
              <a:t>Working of Metal Lathes:</a:t>
            </a:r>
            <a:br>
              <a:rPr lang="en-US" sz="4000" b="1" u="sng">
                <a:effectLst>
                  <a:outerShdw blurRad="38100" dist="38100" dir="2700000" algn="tl">
                    <a:srgbClr val="C0C0C0"/>
                  </a:outerShdw>
                </a:effectLst>
              </a:rPr>
            </a:br>
            <a:endParaRPr lang="en-US" sz="4000" b="1" u="sng">
              <a:effectLst>
                <a:outerShdw blurRad="38100" dist="38100" dir="2700000" algn="tl">
                  <a:srgbClr val="C0C0C0"/>
                </a:outerShdw>
              </a:effectLst>
            </a:endParaRPr>
          </a:p>
        </p:txBody>
      </p:sp>
      <p:sp>
        <p:nvSpPr>
          <p:cNvPr id="11267" name="Rectangle 3">
            <a:extLst>
              <a:ext uri="{FF2B5EF4-FFF2-40B4-BE49-F238E27FC236}">
                <a16:creationId xmlns:a16="http://schemas.microsoft.com/office/drawing/2014/main" id="{129799DA-2359-4746-860E-414C6F0ECBF5}"/>
              </a:ext>
            </a:extLst>
          </p:cNvPr>
          <p:cNvSpPr>
            <a:spLocks noGrp="1" noChangeArrowheads="1"/>
          </p:cNvSpPr>
          <p:nvPr>
            <p:ph type="body" idx="1"/>
          </p:nvPr>
        </p:nvSpPr>
        <p:spPr/>
        <p:txBody>
          <a:bodyPr/>
          <a:lstStyle/>
          <a:p>
            <a:pPr eaLnBrk="1" hangingPunct="1"/>
            <a:r>
              <a:rPr lang="en-US" altLang="en-US"/>
              <a:t>In a </a:t>
            </a:r>
            <a:r>
              <a:rPr lang="en-US" altLang="en-US">
                <a:hlinkClick r:id="rId2" action="ppaction://hlinkfile" tooltip="Lathe (metal)"/>
              </a:rPr>
              <a:t>metalworking lathe</a:t>
            </a:r>
            <a:r>
              <a:rPr lang="en-US" altLang="en-US"/>
              <a:t>, metal is removed from the workpiece using a hardened </a:t>
            </a:r>
            <a:r>
              <a:rPr lang="en-US" altLang="en-US">
                <a:hlinkClick r:id="rId3" action="ppaction://hlinkfile" tooltip="Tool bit"/>
              </a:rPr>
              <a:t>cutting tool</a:t>
            </a:r>
            <a:r>
              <a:rPr lang="en-US" altLang="en-US"/>
              <a:t>, which is usually fixed to a solid moveable mounting called the "toolpost", which is then moved against the workpiece using handwheels and/or computer controlled motors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BD8A683B-0DB3-44D5-83CF-9453DBE1DC9F}"/>
              </a:ext>
            </a:extLst>
          </p:cNvPr>
          <p:cNvSpPr>
            <a:spLocks noGrp="1" noChangeArrowheads="1"/>
          </p:cNvSpPr>
          <p:nvPr>
            <p:ph type="body" idx="1"/>
          </p:nvPr>
        </p:nvSpPr>
        <p:spPr>
          <a:xfrm>
            <a:off x="457200" y="304800"/>
            <a:ext cx="8229600" cy="5821363"/>
          </a:xfrm>
        </p:spPr>
        <p:txBody>
          <a:bodyPr/>
          <a:lstStyle/>
          <a:p>
            <a:pPr eaLnBrk="1" hangingPunct="1">
              <a:lnSpc>
                <a:spcPct val="90000"/>
              </a:lnSpc>
            </a:pPr>
            <a:r>
              <a:rPr lang="en-US" altLang="en-US" sz="2800"/>
              <a:t>Some </a:t>
            </a:r>
            <a:r>
              <a:rPr lang="en-US" altLang="en-US" sz="2800">
                <a:hlinkClick r:id="rId2" action="ppaction://hlinkfile" tooltip="Lathe (metal)"/>
              </a:rPr>
              <a:t>lathes</a:t>
            </a:r>
            <a:r>
              <a:rPr lang="en-US" altLang="en-US" sz="2800"/>
              <a:t> may be operated under control of a </a:t>
            </a:r>
            <a:r>
              <a:rPr lang="en-US" altLang="en-US" sz="2800">
                <a:hlinkClick r:id="rId3" action="ppaction://hlinkfile" tooltip="Computer"/>
              </a:rPr>
              <a:t>computer</a:t>
            </a:r>
            <a:r>
              <a:rPr lang="en-US" altLang="en-US" sz="2800"/>
              <a:t> for </a:t>
            </a:r>
            <a:r>
              <a:rPr lang="en-US" altLang="en-US" sz="2800">
                <a:hlinkClick r:id="rId4" action="ppaction://hlinkfile" tooltip="Mass production"/>
              </a:rPr>
              <a:t>mass production</a:t>
            </a:r>
            <a:r>
              <a:rPr lang="en-US" altLang="en-US" sz="2800"/>
              <a:t> of parts </a:t>
            </a:r>
          </a:p>
          <a:p>
            <a:pPr eaLnBrk="1" hangingPunct="1">
              <a:lnSpc>
                <a:spcPct val="90000"/>
              </a:lnSpc>
            </a:pPr>
            <a:r>
              <a:rPr lang="en-US" altLang="en-US" sz="2800"/>
              <a:t>Metalworking lathes are commonly provided with a variable ratio gear train to drive the main leadscrew. </a:t>
            </a:r>
          </a:p>
          <a:p>
            <a:pPr eaLnBrk="1" hangingPunct="1">
              <a:lnSpc>
                <a:spcPct val="90000"/>
              </a:lnSpc>
            </a:pPr>
            <a:r>
              <a:rPr lang="en-US" altLang="en-US" sz="2800"/>
              <a:t>This enables different pitches of threads to be cut. </a:t>
            </a:r>
          </a:p>
          <a:p>
            <a:pPr eaLnBrk="1" hangingPunct="1">
              <a:lnSpc>
                <a:spcPct val="90000"/>
              </a:lnSpc>
            </a:pPr>
            <a:r>
              <a:rPr lang="en-US" altLang="en-US" sz="2800"/>
              <a:t>Some older gear trains are changed manually by using interchangeable gears with various numbers of teeth, while more modern or elaborate lathes have a </a:t>
            </a:r>
            <a:r>
              <a:rPr lang="en-US" altLang="en-US" sz="2800" b="1"/>
              <a:t>quick change box</a:t>
            </a:r>
            <a:r>
              <a:rPr lang="en-US" altLang="en-US" sz="2800"/>
              <a:t> to provide commonly used ratios by the operation of a lever.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3B89346-7A3A-4686-8301-10408F93AB47}"/>
              </a:ext>
            </a:extLst>
          </p:cNvPr>
          <p:cNvSpPr>
            <a:spLocks noGrp="1" noChangeArrowheads="1"/>
          </p:cNvSpPr>
          <p:nvPr>
            <p:ph type="title"/>
          </p:nvPr>
        </p:nvSpPr>
        <p:spPr/>
        <p:txBody>
          <a:bodyPr/>
          <a:lstStyle/>
          <a:p>
            <a:pPr eaLnBrk="1" hangingPunct="1">
              <a:defRPr/>
            </a:pPr>
            <a:r>
              <a:rPr lang="en-US" sz="4000" b="1" u="sng">
                <a:effectLst>
                  <a:outerShdw blurRad="38100" dist="38100" dir="2700000" algn="tl">
                    <a:srgbClr val="C0C0C0"/>
                  </a:outerShdw>
                </a:effectLst>
              </a:rPr>
              <a:t>Components of Metal Lathe:</a:t>
            </a:r>
            <a:br>
              <a:rPr lang="en-US" sz="4000" b="1" u="sng">
                <a:effectLst>
                  <a:outerShdw blurRad="38100" dist="38100" dir="2700000" algn="tl">
                    <a:srgbClr val="C0C0C0"/>
                  </a:outerShdw>
                </a:effectLst>
              </a:rPr>
            </a:br>
            <a:endParaRPr lang="en-US" sz="4000" b="1" u="sng">
              <a:effectLst>
                <a:outerShdw blurRad="38100" dist="38100" dir="2700000" algn="tl">
                  <a:srgbClr val="C0C0C0"/>
                </a:outerShdw>
              </a:effectLst>
            </a:endParaRPr>
          </a:p>
        </p:txBody>
      </p:sp>
      <p:sp>
        <p:nvSpPr>
          <p:cNvPr id="13315" name="Rectangle 3">
            <a:extLst>
              <a:ext uri="{FF2B5EF4-FFF2-40B4-BE49-F238E27FC236}">
                <a16:creationId xmlns:a16="http://schemas.microsoft.com/office/drawing/2014/main" id="{0FB06256-18BD-4EAB-ADE1-7F4BB62A4764}"/>
              </a:ext>
            </a:extLst>
          </p:cNvPr>
          <p:cNvSpPr>
            <a:spLocks noGrp="1" noChangeArrowheads="1"/>
          </p:cNvSpPr>
          <p:nvPr>
            <p:ph type="body" idx="1"/>
          </p:nvPr>
        </p:nvSpPr>
        <p:spPr/>
        <p:txBody>
          <a:bodyPr/>
          <a:lstStyle/>
          <a:p>
            <a:pPr eaLnBrk="1" hangingPunct="1">
              <a:lnSpc>
                <a:spcPct val="90000"/>
              </a:lnSpc>
            </a:pPr>
            <a:r>
              <a:rPr lang="en-US" altLang="en-US"/>
              <a:t>A metal lathe consists of, at the least, a </a:t>
            </a:r>
            <a:r>
              <a:rPr lang="en-US" altLang="en-US">
                <a:solidFill>
                  <a:schemeClr val="folHlink"/>
                </a:solidFill>
              </a:rPr>
              <a:t>headstock, bed, carriage and tailstock.</a:t>
            </a:r>
            <a:r>
              <a:rPr lang="en-US" altLang="en-US"/>
              <a:t> The better machines are solidly constructed with broad bearing surfaces (</a:t>
            </a:r>
            <a:r>
              <a:rPr lang="en-US" altLang="en-US" i="1"/>
              <a:t>slides</a:t>
            </a:r>
            <a:r>
              <a:rPr lang="en-US" altLang="en-US"/>
              <a:t> or </a:t>
            </a:r>
            <a:r>
              <a:rPr lang="en-US" altLang="en-US" i="1"/>
              <a:t>ways</a:t>
            </a:r>
            <a:r>
              <a:rPr lang="en-US" altLang="en-US"/>
              <a:t>) for stability and manufactured with great precision.</a:t>
            </a:r>
          </a:p>
          <a:p>
            <a:pPr eaLnBrk="1" hangingPunct="1">
              <a:lnSpc>
                <a:spcPct val="90000"/>
              </a:lnSpc>
            </a:pPr>
            <a:r>
              <a:rPr lang="en-US" altLang="en-US"/>
              <a:t>This helps to ensure that the components manufactured on the machines can meet the required tolerances and repeatability.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9D1CBEE-F0A5-44C8-B052-156C6AC30B94}"/>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Headstock</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14339" name="Rectangle 3">
            <a:extLst>
              <a:ext uri="{FF2B5EF4-FFF2-40B4-BE49-F238E27FC236}">
                <a16:creationId xmlns:a16="http://schemas.microsoft.com/office/drawing/2014/main" id="{6F0C438B-D58A-4EC0-B9C7-F9009992317F}"/>
              </a:ext>
            </a:extLst>
          </p:cNvPr>
          <p:cNvSpPr>
            <a:spLocks noGrp="1" noChangeArrowheads="1"/>
          </p:cNvSpPr>
          <p:nvPr>
            <p:ph type="body" idx="1"/>
          </p:nvPr>
        </p:nvSpPr>
        <p:spPr>
          <a:xfrm>
            <a:off x="457200" y="1600200"/>
            <a:ext cx="3886200" cy="4525963"/>
          </a:xfrm>
        </p:spPr>
        <p:txBody>
          <a:bodyPr/>
          <a:lstStyle/>
          <a:p>
            <a:pPr eaLnBrk="1" hangingPunct="1">
              <a:lnSpc>
                <a:spcPct val="90000"/>
              </a:lnSpc>
            </a:pPr>
            <a:r>
              <a:rPr lang="en-US" altLang="en-US" sz="2800"/>
              <a:t>The </a:t>
            </a:r>
            <a:r>
              <a:rPr lang="en-US" altLang="en-US" sz="2800" b="1"/>
              <a:t>headstock (H1)</a:t>
            </a:r>
            <a:r>
              <a:rPr lang="en-US" altLang="en-US" sz="2800"/>
              <a:t> houses the main spindle </a:t>
            </a:r>
            <a:r>
              <a:rPr lang="en-US" altLang="en-US" sz="2800" b="1"/>
              <a:t>(H4)</a:t>
            </a:r>
            <a:r>
              <a:rPr lang="en-US" altLang="en-US" sz="2800"/>
              <a:t>, speed change mechanism </a:t>
            </a:r>
            <a:r>
              <a:rPr lang="en-US" altLang="en-US" sz="2800" b="1"/>
              <a:t>(H2,H3)</a:t>
            </a:r>
            <a:r>
              <a:rPr lang="en-US" altLang="en-US" sz="2800"/>
              <a:t>, and change gears </a:t>
            </a:r>
            <a:r>
              <a:rPr lang="en-US" altLang="en-US" sz="2800" b="1"/>
              <a:t>(H10)</a:t>
            </a:r>
            <a:r>
              <a:rPr lang="en-US" altLang="en-US" sz="2800"/>
              <a:t>. The headstock is required to be made as robust as possible due to the cutting forces involved, </a:t>
            </a:r>
          </a:p>
        </p:txBody>
      </p:sp>
      <p:grpSp>
        <p:nvGrpSpPr>
          <p:cNvPr id="14340" name="Group 4">
            <a:extLst>
              <a:ext uri="{FF2B5EF4-FFF2-40B4-BE49-F238E27FC236}">
                <a16:creationId xmlns:a16="http://schemas.microsoft.com/office/drawing/2014/main" id="{7B343E63-053F-4A4F-96D9-BA94EEB0C333}"/>
              </a:ext>
            </a:extLst>
          </p:cNvPr>
          <p:cNvGrpSpPr>
            <a:grpSpLocks/>
          </p:cNvGrpSpPr>
          <p:nvPr/>
        </p:nvGrpSpPr>
        <p:grpSpPr bwMode="auto">
          <a:xfrm>
            <a:off x="4495800" y="1219200"/>
            <a:ext cx="4648200" cy="5257800"/>
            <a:chOff x="1065" y="5220"/>
            <a:chExt cx="5069" cy="5102"/>
          </a:xfrm>
        </p:grpSpPr>
        <p:pic>
          <p:nvPicPr>
            <p:cNvPr id="14341" name="Picture 5" descr="construction">
              <a:extLst>
                <a:ext uri="{FF2B5EF4-FFF2-40B4-BE49-F238E27FC236}">
                  <a16:creationId xmlns:a16="http://schemas.microsoft.com/office/drawing/2014/main" id="{CAB35737-A941-4E94-9546-6A7619ED1B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 y="5220"/>
              <a:ext cx="5040" cy="4423"/>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4342" name="Text Box 6">
              <a:extLst>
                <a:ext uri="{FF2B5EF4-FFF2-40B4-BE49-F238E27FC236}">
                  <a16:creationId xmlns:a16="http://schemas.microsoft.com/office/drawing/2014/main" id="{46D98952-0914-4861-B01E-1ECFC814516E}"/>
                </a:ext>
              </a:extLst>
            </p:cNvPr>
            <p:cNvSpPr txBox="1">
              <a:spLocks noChangeArrowheads="1"/>
            </p:cNvSpPr>
            <p:nvPr/>
          </p:nvSpPr>
          <p:spPr bwMode="auto">
            <a:xfrm>
              <a:off x="1065" y="9660"/>
              <a:ext cx="5069" cy="662"/>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 b="1"/>
                <a:t>Headstock with legend, numbers and text within the description refer to those in the image</a:t>
              </a:r>
              <a:endParaRPr lang="en-US" alt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79F7CA0-8CD3-46E9-83A9-FAD73ABE3DAA}"/>
              </a:ext>
            </a:extLst>
          </p:cNvPr>
          <p:cNvSpPr>
            <a:spLocks noGrp="1" noChangeArrowheads="1"/>
          </p:cNvSpPr>
          <p:nvPr>
            <p:ph type="title"/>
          </p:nvPr>
        </p:nvSpPr>
        <p:spPr/>
        <p:txBody>
          <a:bodyPr/>
          <a:lstStyle/>
          <a:p>
            <a:pPr eaLnBrk="1" hangingPunct="1">
              <a:defRPr/>
            </a:pPr>
            <a:r>
              <a:rPr lang="en-GB" sz="4000" b="1" i="1">
                <a:effectLst>
                  <a:outerShdw blurRad="38100" dist="38100" dir="2700000" algn="tl">
                    <a:srgbClr val="C0C0C0"/>
                  </a:outerShdw>
                </a:effectLst>
              </a:rPr>
              <a:t>Spindle:</a:t>
            </a:r>
            <a:br>
              <a:rPr lang="en-GB" sz="4000" b="1" i="1">
                <a:effectLst>
                  <a:outerShdw blurRad="38100" dist="38100" dir="2700000" algn="tl">
                    <a:srgbClr val="C0C0C0"/>
                  </a:outerShdw>
                </a:effectLst>
              </a:rPr>
            </a:br>
            <a:endParaRPr lang="en-US" sz="4000" b="1" i="1">
              <a:effectLst>
                <a:outerShdw blurRad="38100" dist="38100" dir="2700000" algn="tl">
                  <a:srgbClr val="C0C0C0"/>
                </a:outerShdw>
              </a:effectLst>
            </a:endParaRPr>
          </a:p>
        </p:txBody>
      </p:sp>
      <p:sp>
        <p:nvSpPr>
          <p:cNvPr id="15363" name="Rectangle 3">
            <a:extLst>
              <a:ext uri="{FF2B5EF4-FFF2-40B4-BE49-F238E27FC236}">
                <a16:creationId xmlns:a16="http://schemas.microsoft.com/office/drawing/2014/main" id="{7A15713C-875C-42FA-9FCF-B1FB339618C4}"/>
              </a:ext>
            </a:extLst>
          </p:cNvPr>
          <p:cNvSpPr>
            <a:spLocks noGrp="1" noChangeArrowheads="1"/>
          </p:cNvSpPr>
          <p:nvPr>
            <p:ph type="body" idx="1"/>
          </p:nvPr>
        </p:nvSpPr>
        <p:spPr/>
        <p:txBody>
          <a:bodyPr/>
          <a:lstStyle/>
          <a:p>
            <a:pPr eaLnBrk="1" hangingPunct="1">
              <a:lnSpc>
                <a:spcPct val="90000"/>
              </a:lnSpc>
            </a:pPr>
            <a:r>
              <a:rPr lang="en-US" altLang="en-US"/>
              <a:t>The main spindle is generally hollow to allow long bars to extend through to the work area; this reduces preparation and waste of material. The spindle then runs in precision bearings and is fitted with some means of attaching work holding devices such as </a:t>
            </a:r>
            <a:r>
              <a:rPr lang="en-US" altLang="en-US">
                <a:hlinkClick r:id="rId2" action="ppaction://hlinkfile" tooltip="Chuck (engineering)"/>
              </a:rPr>
              <a:t>chucks</a:t>
            </a:r>
            <a:r>
              <a:rPr lang="en-US" altLang="en-US"/>
              <a:t> or </a:t>
            </a:r>
            <a:r>
              <a:rPr lang="en-US" altLang="en-US">
                <a:hlinkClick r:id="rId3" action="ppaction://hlinkfile" tooltip="Lathe faceplate"/>
              </a:rPr>
              <a:t>faceplates</a:t>
            </a:r>
            <a:r>
              <a:rPr lang="en-US" altLang="en-US"/>
              <a:t>. This end of the spindle will also have an included </a:t>
            </a:r>
            <a:r>
              <a:rPr lang="en-US" altLang="en-US">
                <a:hlinkClick r:id="rId4" action="ppaction://hlinkfile" tooltip="Machine tapers"/>
              </a:rPr>
              <a:t>taper</a:t>
            </a:r>
            <a:r>
              <a:rPr lang="en-US" altLang="en-US"/>
              <a:t>, usually morse to allow the insertion of </a:t>
            </a:r>
            <a:r>
              <a:rPr lang="en-US" altLang="en-US">
                <a:hlinkClick r:id="rId4" action="ppaction://hlinkfile" tooltip="Machine tapers"/>
              </a:rPr>
              <a:t>tapers</a:t>
            </a:r>
            <a:r>
              <a:rPr lang="en-US" altLang="en-US"/>
              <a:t> and </a:t>
            </a:r>
            <a:r>
              <a:rPr lang="en-US" altLang="en-US">
                <a:hlinkClick r:id="rId5" action="ppaction://hlinkfile" tooltip="Lathe center"/>
              </a:rPr>
              <a:t>centers</a:t>
            </a:r>
            <a:r>
              <a:rPr lang="en-US" altLang="en-US"/>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EA04216-2BE3-4586-A75B-33599064FEC2}"/>
              </a:ext>
            </a:extLst>
          </p:cNvPr>
          <p:cNvSpPr>
            <a:spLocks noGrp="1" noChangeArrowheads="1"/>
          </p:cNvSpPr>
          <p:nvPr>
            <p:ph type="title"/>
          </p:nvPr>
        </p:nvSpPr>
        <p:spPr/>
        <p:txBody>
          <a:bodyPr/>
          <a:lstStyle/>
          <a:p>
            <a:pPr eaLnBrk="1" hangingPunct="1"/>
            <a:r>
              <a:rPr lang="en-US" altLang="en-US"/>
              <a:t>Electric Motor and Gear Box </a:t>
            </a:r>
          </a:p>
        </p:txBody>
      </p:sp>
      <p:sp>
        <p:nvSpPr>
          <p:cNvPr id="16387" name="Rectangle 3">
            <a:extLst>
              <a:ext uri="{FF2B5EF4-FFF2-40B4-BE49-F238E27FC236}">
                <a16:creationId xmlns:a16="http://schemas.microsoft.com/office/drawing/2014/main" id="{D51BC7F4-E122-48C2-B387-50D5F6EF20B0}"/>
              </a:ext>
            </a:extLst>
          </p:cNvPr>
          <p:cNvSpPr>
            <a:spLocks noGrp="1" noChangeArrowheads="1"/>
          </p:cNvSpPr>
          <p:nvPr>
            <p:ph type="body" idx="1"/>
          </p:nvPr>
        </p:nvSpPr>
        <p:spPr/>
        <p:txBody>
          <a:bodyPr/>
          <a:lstStyle/>
          <a:p>
            <a:pPr eaLnBrk="1" hangingPunct="1">
              <a:lnSpc>
                <a:spcPct val="90000"/>
              </a:lnSpc>
            </a:pPr>
            <a:r>
              <a:rPr lang="en-US" altLang="en-US"/>
              <a:t>On older machines the spindle was directly driven by a </a:t>
            </a:r>
            <a:r>
              <a:rPr lang="en-US" altLang="en-US">
                <a:hlinkClick r:id="rId2" action="ppaction://hlinkfile" tooltip="Flat belt"/>
              </a:rPr>
              <a:t>flat belt</a:t>
            </a:r>
            <a:r>
              <a:rPr lang="en-US" altLang="en-US"/>
              <a:t> </a:t>
            </a:r>
            <a:r>
              <a:rPr lang="en-US" altLang="en-US">
                <a:hlinkClick r:id="rId3" action="ppaction://hlinkfile" tooltip="Pulley"/>
              </a:rPr>
              <a:t>pulley</a:t>
            </a:r>
            <a:r>
              <a:rPr lang="en-US" altLang="en-US"/>
              <a:t> with the lower speeds available by manipulating the bull gear,</a:t>
            </a:r>
          </a:p>
          <a:p>
            <a:pPr eaLnBrk="1" hangingPunct="1">
              <a:lnSpc>
                <a:spcPct val="90000"/>
              </a:lnSpc>
            </a:pPr>
            <a:r>
              <a:rPr lang="en-US" altLang="en-US"/>
              <a:t>Later machines use a gear box driven by a dedicated electric motor.</a:t>
            </a:r>
          </a:p>
          <a:p>
            <a:pPr eaLnBrk="1" hangingPunct="1">
              <a:lnSpc>
                <a:spcPct val="90000"/>
              </a:lnSpc>
            </a:pPr>
            <a:r>
              <a:rPr lang="en-US" altLang="en-US"/>
              <a:t>The fully geared head allows the speed selection to be done entirely through the gearbox</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DF14B7C-66CD-4DBE-85AC-DDC7B55493B7}"/>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Bed</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17411" name="Rectangle 3">
            <a:extLst>
              <a:ext uri="{FF2B5EF4-FFF2-40B4-BE49-F238E27FC236}">
                <a16:creationId xmlns:a16="http://schemas.microsoft.com/office/drawing/2014/main" id="{30C0885A-EB71-4D30-8DE8-47BD56C8213D}"/>
              </a:ext>
            </a:extLst>
          </p:cNvPr>
          <p:cNvSpPr>
            <a:spLocks noGrp="1" noChangeArrowheads="1"/>
          </p:cNvSpPr>
          <p:nvPr>
            <p:ph type="body" idx="1"/>
          </p:nvPr>
        </p:nvSpPr>
        <p:spPr/>
        <p:txBody>
          <a:bodyPr/>
          <a:lstStyle/>
          <a:p>
            <a:pPr eaLnBrk="1" hangingPunct="1">
              <a:lnSpc>
                <a:spcPct val="90000"/>
              </a:lnSpc>
            </a:pPr>
            <a:r>
              <a:rPr lang="en-US" altLang="en-US"/>
              <a:t>The </a:t>
            </a:r>
            <a:r>
              <a:rPr lang="en-US" altLang="en-US" b="1"/>
              <a:t>bed</a:t>
            </a:r>
            <a:r>
              <a:rPr lang="en-US" altLang="en-US"/>
              <a:t> is a robust base that connects to the headstock and permits the carriage and tailstock to be aligned parallel with the axis of the spindle. This is facilitated by hardened and ground </a:t>
            </a:r>
            <a:r>
              <a:rPr lang="en-US" altLang="en-US" b="1"/>
              <a:t>ways</a:t>
            </a:r>
            <a:r>
              <a:rPr lang="en-US" altLang="en-US"/>
              <a:t> which restrain the carriage and tailstock in a set track.</a:t>
            </a:r>
          </a:p>
          <a:p>
            <a:pPr eaLnBrk="1" hangingPunct="1">
              <a:lnSpc>
                <a:spcPct val="90000"/>
              </a:lnSpc>
            </a:pPr>
            <a:r>
              <a:rPr lang="en-US" altLang="en-US"/>
              <a:t>The carriage travels by means of a </a:t>
            </a:r>
            <a:r>
              <a:rPr lang="en-US" altLang="en-US">
                <a:hlinkClick r:id="rId2" action="ppaction://hlinkfile" tooltip="Rack and pinion"/>
              </a:rPr>
              <a:t>rack and pinion</a:t>
            </a:r>
            <a:r>
              <a:rPr lang="en-US" altLang="en-US"/>
              <a:t> system, </a:t>
            </a:r>
            <a:r>
              <a:rPr lang="en-US" altLang="en-US">
                <a:hlinkClick r:id="rId3" action="ppaction://hlinkfile" tooltip="Screw"/>
              </a:rPr>
              <a:t>leadscrew</a:t>
            </a:r>
            <a:r>
              <a:rPr lang="en-US" altLang="en-US"/>
              <a:t> of accurate pitch, or feedscrew.</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0A04C31-21C3-4E08-BCFE-3070A235FB2E}"/>
              </a:ext>
            </a:extLst>
          </p:cNvPr>
          <p:cNvSpPr>
            <a:spLocks noGrp="1" noChangeArrowheads="1"/>
          </p:cNvSpPr>
          <p:nvPr>
            <p:ph type="title"/>
          </p:nvPr>
        </p:nvSpPr>
        <p:spPr/>
        <p:txBody>
          <a:bodyPr/>
          <a:lstStyle/>
          <a:p>
            <a:pPr algn="just" eaLnBrk="1" hangingPunct="1">
              <a:defRPr/>
            </a:pPr>
            <a:r>
              <a:rPr lang="en-US" b="1">
                <a:effectLst>
                  <a:outerShdw blurRad="38100" dist="38100" dir="2700000" algn="tl">
                    <a:srgbClr val="C0C0C0"/>
                  </a:outerShdw>
                </a:effectLst>
              </a:rPr>
              <a:t>Feed and lead screws</a:t>
            </a:r>
          </a:p>
        </p:txBody>
      </p:sp>
      <p:sp>
        <p:nvSpPr>
          <p:cNvPr id="18435" name="Rectangle 3">
            <a:extLst>
              <a:ext uri="{FF2B5EF4-FFF2-40B4-BE49-F238E27FC236}">
                <a16:creationId xmlns:a16="http://schemas.microsoft.com/office/drawing/2014/main" id="{0C0FA239-5CE7-481C-8CB6-FB0E5CB2CCC9}"/>
              </a:ext>
            </a:extLst>
          </p:cNvPr>
          <p:cNvSpPr>
            <a:spLocks noGrp="1" noChangeArrowheads="1"/>
          </p:cNvSpPr>
          <p:nvPr>
            <p:ph type="body" idx="1"/>
          </p:nvPr>
        </p:nvSpPr>
        <p:spPr>
          <a:xfrm>
            <a:off x="533400" y="1524000"/>
            <a:ext cx="8229600" cy="4525963"/>
          </a:xfrm>
        </p:spPr>
        <p:txBody>
          <a:bodyPr/>
          <a:lstStyle/>
          <a:p>
            <a:pPr eaLnBrk="1" hangingPunct="1">
              <a:buFontTx/>
              <a:buNone/>
            </a:pPr>
            <a:r>
              <a:rPr lang="en-US" altLang="en-US" sz="2800"/>
              <a:t>The </a:t>
            </a:r>
            <a:r>
              <a:rPr lang="en-US" altLang="en-US" sz="2800" b="1"/>
              <a:t>feedscrew (H8)</a:t>
            </a:r>
            <a:r>
              <a:rPr lang="en-US" altLang="en-US" sz="2800"/>
              <a:t> is a long </a:t>
            </a:r>
            <a:r>
              <a:rPr lang="en-US" altLang="en-US" sz="2800">
                <a:hlinkClick r:id="rId2" action="ppaction://hlinkfile" tooltip="Driveshaft"/>
              </a:rPr>
              <a:t>driveshaft</a:t>
            </a:r>
            <a:r>
              <a:rPr lang="en-US" altLang="en-US" sz="2800"/>
              <a:t> that allows a series of gears to drive the carriage mechanisms. These gears are located in the </a:t>
            </a:r>
            <a:r>
              <a:rPr lang="en-US" altLang="en-US" sz="2800" i="1"/>
              <a:t>apron</a:t>
            </a:r>
            <a:r>
              <a:rPr lang="en-US" altLang="en-US" sz="2800"/>
              <a:t> of the carriage. Both the feedscrew and </a:t>
            </a:r>
            <a:r>
              <a:rPr lang="en-US" altLang="en-US" sz="2800" b="1">
                <a:hlinkClick r:id="rId3" action="ppaction://hlinkfile" tooltip="Leadscrew"/>
              </a:rPr>
              <a:t>leadscrew</a:t>
            </a:r>
            <a:r>
              <a:rPr lang="en-US" altLang="en-US" sz="2800" b="1"/>
              <a:t> (H9)</a:t>
            </a:r>
            <a:r>
              <a:rPr lang="en-US" altLang="en-US" sz="2800"/>
              <a:t> are driven by either the change gears or an intermediate gearbox known as a </a:t>
            </a:r>
            <a:r>
              <a:rPr lang="en-US" altLang="en-US" sz="2800" i="1"/>
              <a:t>quick change gearbox</a:t>
            </a:r>
            <a:r>
              <a:rPr lang="en-US" altLang="en-US" sz="2800"/>
              <a:t> </a:t>
            </a:r>
            <a:r>
              <a:rPr lang="en-US" altLang="en-US" sz="2800" b="1"/>
              <a:t>(H6)</a:t>
            </a:r>
            <a:r>
              <a:rPr lang="en-US" altLang="en-US" sz="2800"/>
              <a:t> or </a:t>
            </a:r>
            <a:r>
              <a:rPr lang="en-US" altLang="en-US" sz="2800" i="1"/>
              <a:t>Norton gearbox</a:t>
            </a:r>
            <a:r>
              <a:rPr lang="en-US" altLang="en-US" sz="2800"/>
              <a:t>. These intermediate gears allow the correct ratio and direction to be set for cutting </a:t>
            </a:r>
            <a:r>
              <a:rPr lang="en-US" altLang="en-US" sz="2800">
                <a:hlinkClick r:id="rId4" action="ppaction://hlinkfile" tooltip="Screw"/>
              </a:rPr>
              <a:t>threads</a:t>
            </a:r>
            <a:r>
              <a:rPr lang="en-US" altLang="en-US" sz="2800"/>
              <a:t> or </a:t>
            </a:r>
            <a:r>
              <a:rPr lang="en-US" altLang="en-US" sz="2800">
                <a:hlinkClick r:id="rId5" action="ppaction://hlinkfile" tooltip="Worm gear"/>
              </a:rPr>
              <a:t>worm gears</a:t>
            </a:r>
            <a:r>
              <a:rPr lang="en-US" altLang="en-US" sz="280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1A5D250-BFC6-449B-ABC3-106ABDE6409C}"/>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Carriage</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19459" name="Rectangle 3">
            <a:extLst>
              <a:ext uri="{FF2B5EF4-FFF2-40B4-BE49-F238E27FC236}">
                <a16:creationId xmlns:a16="http://schemas.microsoft.com/office/drawing/2014/main" id="{88675C06-D91F-4215-8709-F1FD6E706953}"/>
              </a:ext>
            </a:extLst>
          </p:cNvPr>
          <p:cNvSpPr>
            <a:spLocks noGrp="1" noChangeArrowheads="1"/>
          </p:cNvSpPr>
          <p:nvPr>
            <p:ph type="body" idx="1"/>
          </p:nvPr>
        </p:nvSpPr>
        <p:spPr>
          <a:xfrm>
            <a:off x="457200" y="914400"/>
            <a:ext cx="3962400" cy="5211763"/>
          </a:xfrm>
        </p:spPr>
        <p:txBody>
          <a:bodyPr/>
          <a:lstStyle/>
          <a:p>
            <a:pPr eaLnBrk="1" hangingPunct="1">
              <a:lnSpc>
                <a:spcPct val="90000"/>
              </a:lnSpc>
            </a:pPr>
            <a:r>
              <a:rPr lang="en-US" altLang="en-US" sz="2400"/>
              <a:t>In its simplest form the </a:t>
            </a:r>
            <a:r>
              <a:rPr lang="en-US" altLang="en-US" sz="2400" b="1"/>
              <a:t>carriage</a:t>
            </a:r>
            <a:r>
              <a:rPr lang="en-US" altLang="en-US" sz="2400"/>
              <a:t> holds the </a:t>
            </a:r>
            <a:r>
              <a:rPr lang="en-US" altLang="en-US" sz="2400">
                <a:hlinkClick r:id="rId2" action="ppaction://hlinkfile" tooltip="Tool bit"/>
              </a:rPr>
              <a:t>tool bit</a:t>
            </a:r>
            <a:r>
              <a:rPr lang="en-US" altLang="en-US" sz="2400"/>
              <a:t> and moves it longitudinally (turning) or perpendicularly (facing) under the control of the operator. The operator </a:t>
            </a:r>
            <a:r>
              <a:rPr lang="en-US" altLang="en-US" sz="2400" i="1"/>
              <a:t>moves</a:t>
            </a:r>
            <a:r>
              <a:rPr lang="en-US" altLang="en-US" sz="2400"/>
              <a:t> the carriage manually via the </a:t>
            </a:r>
            <a:r>
              <a:rPr lang="en-US" altLang="en-US" sz="2400" i="1"/>
              <a:t>handwheel</a:t>
            </a:r>
            <a:r>
              <a:rPr lang="en-US" altLang="en-US" sz="2400"/>
              <a:t> </a:t>
            </a:r>
            <a:r>
              <a:rPr lang="en-US" altLang="en-US" sz="2400" b="1"/>
              <a:t>(5a)</a:t>
            </a:r>
            <a:r>
              <a:rPr lang="en-US" altLang="en-US" sz="2400"/>
              <a:t> or automatically by </a:t>
            </a:r>
            <a:r>
              <a:rPr lang="en-US" altLang="en-US" sz="2400" i="1"/>
              <a:t>engaging</a:t>
            </a:r>
            <a:r>
              <a:rPr lang="en-US" altLang="en-US" sz="2400"/>
              <a:t> the feedscrew with the carriage feed mechanism </a:t>
            </a:r>
            <a:r>
              <a:rPr lang="en-US" altLang="en-US" sz="2400" b="1"/>
              <a:t>(5c).</a:t>
            </a:r>
          </a:p>
        </p:txBody>
      </p:sp>
      <p:grpSp>
        <p:nvGrpSpPr>
          <p:cNvPr id="19460" name="Group 4">
            <a:extLst>
              <a:ext uri="{FF2B5EF4-FFF2-40B4-BE49-F238E27FC236}">
                <a16:creationId xmlns:a16="http://schemas.microsoft.com/office/drawing/2014/main" id="{8EC4D912-CC46-4D54-AEAB-43DF9B329DB8}"/>
              </a:ext>
            </a:extLst>
          </p:cNvPr>
          <p:cNvGrpSpPr>
            <a:grpSpLocks/>
          </p:cNvGrpSpPr>
          <p:nvPr/>
        </p:nvGrpSpPr>
        <p:grpSpPr bwMode="auto">
          <a:xfrm>
            <a:off x="4495800" y="838200"/>
            <a:ext cx="4648200" cy="5486400"/>
            <a:chOff x="6825" y="2916"/>
            <a:chExt cx="4709" cy="4181"/>
          </a:xfrm>
        </p:grpSpPr>
        <p:pic>
          <p:nvPicPr>
            <p:cNvPr id="19461" name="Picture 5" descr="carriage">
              <a:extLst>
                <a:ext uri="{FF2B5EF4-FFF2-40B4-BE49-F238E27FC236}">
                  <a16:creationId xmlns:a16="http://schemas.microsoft.com/office/drawing/2014/main" id="{E1538DDD-40D2-4195-9E7D-E724835918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0" y="2916"/>
              <a:ext cx="4680" cy="35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9462" name="Text Box 6">
              <a:extLst>
                <a:ext uri="{FF2B5EF4-FFF2-40B4-BE49-F238E27FC236}">
                  <a16:creationId xmlns:a16="http://schemas.microsoft.com/office/drawing/2014/main" id="{7A6CBADE-BFB5-4D2A-8187-8102EE7BA505}"/>
                </a:ext>
              </a:extLst>
            </p:cNvPr>
            <p:cNvSpPr txBox="1">
              <a:spLocks noChangeArrowheads="1"/>
            </p:cNvSpPr>
            <p:nvPr/>
          </p:nvSpPr>
          <p:spPr bwMode="auto">
            <a:xfrm>
              <a:off x="6825" y="6435"/>
              <a:ext cx="4709" cy="662"/>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b="1"/>
                <a:t>Carriage with legend, numbers and text within the description refer to those in the image</a:t>
              </a:r>
              <a:endParaRPr lang="en-US" altLang="en-US"/>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849CF75-0E00-49BA-810A-37A0B521C8B4}"/>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Cross-slide</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20483" name="Rectangle 3">
            <a:extLst>
              <a:ext uri="{FF2B5EF4-FFF2-40B4-BE49-F238E27FC236}">
                <a16:creationId xmlns:a16="http://schemas.microsoft.com/office/drawing/2014/main" id="{79D09A9F-3F1B-4503-9FBE-AAC5D81CE163}"/>
              </a:ext>
            </a:extLst>
          </p:cNvPr>
          <p:cNvSpPr>
            <a:spLocks noGrp="1" noChangeArrowheads="1"/>
          </p:cNvSpPr>
          <p:nvPr>
            <p:ph type="body" idx="1"/>
          </p:nvPr>
        </p:nvSpPr>
        <p:spPr/>
        <p:txBody>
          <a:bodyPr/>
          <a:lstStyle/>
          <a:p>
            <a:pPr eaLnBrk="1" hangingPunct="1"/>
            <a:r>
              <a:rPr lang="en-US" altLang="en-US"/>
              <a:t>The </a:t>
            </a:r>
            <a:r>
              <a:rPr lang="en-US" altLang="en-US" b="1"/>
              <a:t>cross-slide</a:t>
            </a:r>
            <a:r>
              <a:rPr lang="en-US" altLang="en-US"/>
              <a:t> stands atop the carriage and has a </a:t>
            </a:r>
            <a:r>
              <a:rPr lang="en-US" altLang="en-US">
                <a:solidFill>
                  <a:schemeClr val="folHlink"/>
                </a:solidFill>
              </a:rPr>
              <a:t>leadscrew</a:t>
            </a:r>
            <a:r>
              <a:rPr lang="en-US" altLang="en-US"/>
              <a:t> that travels perpendicular to the main spindle axis, this permit </a:t>
            </a:r>
            <a:r>
              <a:rPr lang="en-US" altLang="en-US" i="1"/>
              <a:t>facing</a:t>
            </a:r>
            <a:r>
              <a:rPr lang="en-US" altLang="en-US"/>
              <a:t> operations to be performed. </a:t>
            </a:r>
          </a:p>
        </p:txBody>
      </p:sp>
      <p:sp>
        <p:nvSpPr>
          <p:cNvPr id="20484" name="Rectangle 6">
            <a:extLst>
              <a:ext uri="{FF2B5EF4-FFF2-40B4-BE49-F238E27FC236}">
                <a16:creationId xmlns:a16="http://schemas.microsoft.com/office/drawing/2014/main" id="{4E9D47BB-B075-485D-BAF4-9C7DA4271409}"/>
              </a:ext>
            </a:extLst>
          </p:cNvPr>
          <p:cNvSpPr>
            <a:spLocks noChangeArrowheads="1"/>
          </p:cNvSpPr>
          <p:nvPr/>
        </p:nvSpPr>
        <p:spPr bwMode="auto">
          <a:xfrm>
            <a:off x="990600" y="3778250"/>
            <a:ext cx="7467600"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t>This leadscrew can be engaged with the feedscrew (mentioned previously) to provide automated movement to the cross-slide; only one direction can be engaged at a time as an </a:t>
            </a:r>
            <a:r>
              <a:rPr lang="en-US" altLang="en-US" sz="2800" i="1"/>
              <a:t>interlock</a:t>
            </a:r>
            <a:r>
              <a:rPr lang="en-US" altLang="en-US" sz="2800"/>
              <a:t> mechanism will shut out the second gear train.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4767657-4AED-4033-882C-030966BE43F9}"/>
              </a:ext>
            </a:extLst>
          </p:cNvPr>
          <p:cNvSpPr>
            <a:spLocks noGrp="1" noChangeArrowheads="1"/>
          </p:cNvSpPr>
          <p:nvPr>
            <p:ph type="title"/>
          </p:nvPr>
        </p:nvSpPr>
        <p:spPr>
          <a:xfrm>
            <a:off x="457200" y="304800"/>
            <a:ext cx="8229600" cy="1143000"/>
          </a:xfrm>
        </p:spPr>
        <p:txBody>
          <a:bodyPr/>
          <a:lstStyle/>
          <a:p>
            <a:pPr eaLnBrk="1" hangingPunct="1">
              <a:defRPr/>
            </a:pPr>
            <a:r>
              <a:rPr lang="en-US" b="1" u="sng">
                <a:effectLst>
                  <a:outerShdw blurRad="38100" dist="38100" dir="2700000" algn="tl">
                    <a:srgbClr val="C0C0C0"/>
                  </a:outerShdw>
                </a:effectLst>
              </a:rPr>
              <a:t>Lathe Machine:</a:t>
            </a:r>
          </a:p>
        </p:txBody>
      </p:sp>
      <p:sp>
        <p:nvSpPr>
          <p:cNvPr id="3075" name="Rectangle 3">
            <a:extLst>
              <a:ext uri="{FF2B5EF4-FFF2-40B4-BE49-F238E27FC236}">
                <a16:creationId xmlns:a16="http://schemas.microsoft.com/office/drawing/2014/main" id="{C75B20E0-0AE8-48BD-B2E6-107D9C36EF06}"/>
              </a:ext>
            </a:extLst>
          </p:cNvPr>
          <p:cNvSpPr>
            <a:spLocks noGrp="1" noChangeArrowheads="1"/>
          </p:cNvSpPr>
          <p:nvPr>
            <p:ph type="body" idx="1"/>
          </p:nvPr>
        </p:nvSpPr>
        <p:spPr/>
        <p:txBody>
          <a:bodyPr/>
          <a:lstStyle/>
          <a:p>
            <a:pPr eaLnBrk="1" hangingPunct="1"/>
            <a:r>
              <a:rPr lang="en-US" altLang="en-US"/>
              <a:t>A lathe is a </a:t>
            </a:r>
            <a:r>
              <a:rPr lang="en-US" altLang="en-US">
                <a:hlinkClick r:id="rId2" action="ppaction://hlinkfile" tooltip="Machine tool"/>
              </a:rPr>
              <a:t>machine tool</a:t>
            </a:r>
            <a:r>
              <a:rPr lang="en-US" altLang="en-US"/>
              <a:t> which spins a block of material to perform various operations such as </a:t>
            </a:r>
            <a:r>
              <a:rPr lang="en-US" altLang="en-US">
                <a:hlinkClick r:id="rId3" action="ppaction://hlinkfile" tooltip="Cutting"/>
              </a:rPr>
              <a:t>cutting</a:t>
            </a:r>
            <a:r>
              <a:rPr lang="en-US" altLang="en-US"/>
              <a:t>, Turning, Facing, Threading, </a:t>
            </a:r>
            <a:r>
              <a:rPr lang="en-US" altLang="en-US">
                <a:hlinkClick r:id="rId4" action="ppaction://hlinkfile" tooltip="Sanding"/>
              </a:rPr>
              <a:t>sanding</a:t>
            </a:r>
            <a:r>
              <a:rPr lang="en-US" altLang="en-US"/>
              <a:t>, </a:t>
            </a:r>
            <a:r>
              <a:rPr lang="en-US" altLang="en-US">
                <a:hlinkClick r:id="rId5" action="ppaction://hlinkfile" tooltip="Knurling"/>
              </a:rPr>
              <a:t>knurling</a:t>
            </a:r>
            <a:r>
              <a:rPr lang="en-US" altLang="en-US"/>
              <a:t>, </a:t>
            </a:r>
            <a:r>
              <a:rPr lang="en-US" altLang="en-US">
                <a:hlinkClick r:id="rId6" action="ppaction://hlinkfile" tooltip="Drilling"/>
              </a:rPr>
              <a:t>drilling</a:t>
            </a:r>
            <a:r>
              <a:rPr lang="en-US" altLang="en-US"/>
              <a:t>, or </a:t>
            </a:r>
            <a:r>
              <a:rPr lang="en-US" altLang="en-US">
                <a:hlinkClick r:id="rId7" action="ppaction://hlinkfile" tooltip="Deformation"/>
              </a:rPr>
              <a:t>deformation</a:t>
            </a:r>
            <a:r>
              <a:rPr lang="en-US" altLang="en-US"/>
              <a:t> such as </a:t>
            </a:r>
            <a:r>
              <a:rPr lang="en-US" altLang="en-US">
                <a:hlinkClick r:id="rId8" action="ppaction://hlinkfile" tooltip="Metal spinning"/>
              </a:rPr>
              <a:t>metal spinning</a:t>
            </a:r>
            <a:r>
              <a:rPr lang="en-US" altLang="en-US"/>
              <a:t> with tools that are applied to the work piece to create an object which has </a:t>
            </a:r>
            <a:r>
              <a:rPr lang="en-US" altLang="en-US">
                <a:hlinkClick r:id="rId9" action="ppaction://hlinkfile" tooltip="Rotational symmetry"/>
              </a:rPr>
              <a:t>symmetry</a:t>
            </a:r>
            <a:r>
              <a:rPr lang="en-US" altLang="en-US"/>
              <a:t> about an </a:t>
            </a:r>
            <a:r>
              <a:rPr lang="en-US" altLang="en-US">
                <a:hlinkClick r:id="rId10" action="ppaction://hlinkfile" tooltip="Axis of rotation"/>
              </a:rPr>
              <a:t>axis of rotation</a:t>
            </a:r>
            <a:r>
              <a:rPr lang="en-US" altLang="en-US"/>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6734BB5-91CE-4D4E-9C4A-042EA9571F99}"/>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Compound rest</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21507" name="Rectangle 3">
            <a:extLst>
              <a:ext uri="{FF2B5EF4-FFF2-40B4-BE49-F238E27FC236}">
                <a16:creationId xmlns:a16="http://schemas.microsoft.com/office/drawing/2014/main" id="{88CF2E5E-599D-4CA2-B0E7-5C180FDE1170}"/>
              </a:ext>
            </a:extLst>
          </p:cNvPr>
          <p:cNvSpPr>
            <a:spLocks noGrp="1" noChangeArrowheads="1"/>
          </p:cNvSpPr>
          <p:nvPr>
            <p:ph type="body" idx="1"/>
          </p:nvPr>
        </p:nvSpPr>
        <p:spPr/>
        <p:txBody>
          <a:bodyPr/>
          <a:lstStyle/>
          <a:p>
            <a:pPr eaLnBrk="1" hangingPunct="1">
              <a:lnSpc>
                <a:spcPct val="90000"/>
              </a:lnSpc>
            </a:pPr>
            <a:r>
              <a:rPr lang="en-US" altLang="en-US"/>
              <a:t>The </a:t>
            </a:r>
            <a:r>
              <a:rPr lang="en-US" altLang="en-US" b="1">
                <a:solidFill>
                  <a:schemeClr val="folHlink"/>
                </a:solidFill>
              </a:rPr>
              <a:t>compound rest</a:t>
            </a:r>
            <a:r>
              <a:rPr lang="en-US" altLang="en-US"/>
              <a:t> (or </a:t>
            </a:r>
            <a:r>
              <a:rPr lang="en-US" altLang="en-US" b="1"/>
              <a:t>top slide</a:t>
            </a:r>
            <a:r>
              <a:rPr lang="en-US" altLang="en-US"/>
              <a:t>) is the part of the machine where the tool post is mounted. It provides a smaller amount of movement along its axis via another leadscrew. The compound rest axis can be adjusted independently of the carriage or cross-slide. It is utilized when turning tapers, when screwcutting or to obtain finer feeds than the leadscrew normally permits.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3DB1948-2B9D-47CB-BCB9-CC43BC8BD6F8}"/>
              </a:ext>
            </a:extLst>
          </p:cNvPr>
          <p:cNvSpPr>
            <a:spLocks noGrp="1" noChangeArrowheads="1"/>
          </p:cNvSpPr>
          <p:nvPr>
            <p:ph type="title"/>
          </p:nvPr>
        </p:nvSpPr>
        <p:spPr/>
        <p:txBody>
          <a:bodyPr/>
          <a:lstStyle/>
          <a:p>
            <a:pPr eaLnBrk="1" hangingPunct="1">
              <a:defRPr/>
            </a:pPr>
            <a:r>
              <a:rPr lang="en-US" b="1">
                <a:effectLst>
                  <a:outerShdw blurRad="38100" dist="38100" dir="2700000" algn="tl">
                    <a:srgbClr val="C0C0C0"/>
                  </a:outerShdw>
                </a:effectLst>
              </a:rPr>
              <a:t>Tailstock</a:t>
            </a:r>
          </a:p>
        </p:txBody>
      </p:sp>
      <p:sp>
        <p:nvSpPr>
          <p:cNvPr id="22531" name="Rectangle 3">
            <a:extLst>
              <a:ext uri="{FF2B5EF4-FFF2-40B4-BE49-F238E27FC236}">
                <a16:creationId xmlns:a16="http://schemas.microsoft.com/office/drawing/2014/main" id="{CD258E8B-87DC-451F-AAE2-D2DCD634A8C4}"/>
              </a:ext>
            </a:extLst>
          </p:cNvPr>
          <p:cNvSpPr>
            <a:spLocks noGrp="1" noChangeArrowheads="1"/>
          </p:cNvSpPr>
          <p:nvPr>
            <p:ph type="body" idx="1"/>
          </p:nvPr>
        </p:nvSpPr>
        <p:spPr>
          <a:xfrm>
            <a:off x="457200" y="1600200"/>
            <a:ext cx="3581400" cy="4525963"/>
          </a:xfrm>
        </p:spPr>
        <p:txBody>
          <a:bodyPr/>
          <a:lstStyle/>
          <a:p>
            <a:pPr eaLnBrk="1" hangingPunct="1">
              <a:buFontTx/>
              <a:buNone/>
            </a:pPr>
            <a:r>
              <a:rPr lang="en-US" altLang="en-US"/>
              <a:t>The </a:t>
            </a:r>
            <a:r>
              <a:rPr lang="en-US" altLang="en-US" b="1"/>
              <a:t>tailstock</a:t>
            </a:r>
            <a:r>
              <a:rPr lang="en-US" altLang="en-US"/>
              <a:t> is a toolholder directly mounted on the spindle axis, opposite the headstock </a:t>
            </a:r>
          </a:p>
        </p:txBody>
      </p:sp>
      <p:grpSp>
        <p:nvGrpSpPr>
          <p:cNvPr id="22532" name="Group 4">
            <a:extLst>
              <a:ext uri="{FF2B5EF4-FFF2-40B4-BE49-F238E27FC236}">
                <a16:creationId xmlns:a16="http://schemas.microsoft.com/office/drawing/2014/main" id="{07B75222-EF12-41F2-9A0D-4FE9B193C180}"/>
              </a:ext>
            </a:extLst>
          </p:cNvPr>
          <p:cNvGrpSpPr>
            <a:grpSpLocks/>
          </p:cNvGrpSpPr>
          <p:nvPr/>
        </p:nvGrpSpPr>
        <p:grpSpPr bwMode="auto">
          <a:xfrm>
            <a:off x="4267200" y="1600200"/>
            <a:ext cx="4876800" cy="5257800"/>
            <a:chOff x="1419" y="7200"/>
            <a:chExt cx="4896" cy="4187"/>
          </a:xfrm>
        </p:grpSpPr>
        <p:pic>
          <p:nvPicPr>
            <p:cNvPr id="22533" name="Picture 5" descr="tailstock">
              <a:extLst>
                <a:ext uri="{FF2B5EF4-FFF2-40B4-BE49-F238E27FC236}">
                  <a16:creationId xmlns:a16="http://schemas.microsoft.com/office/drawing/2014/main" id="{3842AF6F-B1E4-414C-BE09-AF8A01F8DD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0" y="7200"/>
              <a:ext cx="4860" cy="3511"/>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2534" name="Text Box 6">
              <a:extLst>
                <a:ext uri="{FF2B5EF4-FFF2-40B4-BE49-F238E27FC236}">
                  <a16:creationId xmlns:a16="http://schemas.microsoft.com/office/drawing/2014/main" id="{E5DEFC3F-4297-405C-B94E-97337821F8C2}"/>
                </a:ext>
              </a:extLst>
            </p:cNvPr>
            <p:cNvSpPr txBox="1">
              <a:spLocks noChangeArrowheads="1"/>
            </p:cNvSpPr>
            <p:nvPr/>
          </p:nvSpPr>
          <p:spPr bwMode="auto">
            <a:xfrm>
              <a:off x="1419" y="10725"/>
              <a:ext cx="4896" cy="662"/>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b="1"/>
                <a:t>Tailstock with legend, numbers and text within the description refer to those in the image</a:t>
              </a:r>
              <a:endParaRPr lang="en-US" altLang="en-US"/>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9">
            <a:extLst>
              <a:ext uri="{FF2B5EF4-FFF2-40B4-BE49-F238E27FC236}">
                <a16:creationId xmlns:a16="http://schemas.microsoft.com/office/drawing/2014/main" id="{88D21E7F-AC2F-458B-8706-222A631A1996}"/>
              </a:ext>
            </a:extLst>
          </p:cNvPr>
          <p:cNvSpPr>
            <a:spLocks noGrp="1" noChangeArrowheads="1"/>
          </p:cNvSpPr>
          <p:nvPr>
            <p:ph type="title"/>
          </p:nvPr>
        </p:nvSpPr>
        <p:spPr/>
        <p:txBody>
          <a:bodyPr/>
          <a:lstStyle/>
          <a:p>
            <a:pPr eaLnBrk="1" hangingPunct="1"/>
            <a:r>
              <a:rPr lang="en-US" altLang="en-US"/>
              <a:t>Lathe videos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62B9212-0036-44AC-8236-4326E49F0B02}"/>
              </a:ext>
            </a:extLst>
          </p:cNvPr>
          <p:cNvSpPr>
            <a:spLocks noGrp="1" noChangeArrowheads="1"/>
          </p:cNvSpPr>
          <p:nvPr>
            <p:ph type="title"/>
          </p:nvPr>
        </p:nvSpPr>
        <p:spPr>
          <a:xfrm>
            <a:off x="457200" y="274638"/>
            <a:ext cx="8229600" cy="868362"/>
          </a:xfrm>
        </p:spPr>
        <p:txBody>
          <a:bodyPr/>
          <a:lstStyle/>
          <a:p>
            <a:pPr eaLnBrk="1" hangingPunct="1">
              <a:defRPr/>
            </a:pPr>
            <a:r>
              <a:rPr lang="en-US" b="1">
                <a:effectLst>
                  <a:outerShdw blurRad="38100" dist="38100" dir="2700000" algn="tl">
                    <a:srgbClr val="C0C0C0"/>
                  </a:outerShdw>
                </a:effectLst>
              </a:rPr>
              <a:t>Tailstock</a:t>
            </a:r>
          </a:p>
        </p:txBody>
      </p:sp>
      <p:sp>
        <p:nvSpPr>
          <p:cNvPr id="24579" name="Rectangle 3">
            <a:extLst>
              <a:ext uri="{FF2B5EF4-FFF2-40B4-BE49-F238E27FC236}">
                <a16:creationId xmlns:a16="http://schemas.microsoft.com/office/drawing/2014/main" id="{D22EE02E-5723-467A-A2F6-98B3EF8742AF}"/>
              </a:ext>
            </a:extLst>
          </p:cNvPr>
          <p:cNvSpPr>
            <a:spLocks noGrp="1" noChangeArrowheads="1"/>
          </p:cNvSpPr>
          <p:nvPr>
            <p:ph type="body" idx="1"/>
          </p:nvPr>
        </p:nvSpPr>
        <p:spPr>
          <a:xfrm>
            <a:off x="0" y="1143000"/>
            <a:ext cx="4191000" cy="5715000"/>
          </a:xfrm>
        </p:spPr>
        <p:txBody>
          <a:bodyPr/>
          <a:lstStyle/>
          <a:p>
            <a:pPr eaLnBrk="1" hangingPunct="1">
              <a:lnSpc>
                <a:spcPct val="80000"/>
              </a:lnSpc>
            </a:pPr>
            <a:r>
              <a:rPr lang="en-US" altLang="en-US" sz="2400"/>
              <a:t>The spindle </a:t>
            </a:r>
            <a:r>
              <a:rPr lang="en-US" altLang="en-US" sz="2400" b="1"/>
              <a:t>(T5)</a:t>
            </a:r>
            <a:r>
              <a:rPr lang="en-US" altLang="en-US" sz="2400"/>
              <a:t> does not rotate but does travel longitudinally under the action of a leadscrew and handwheel </a:t>
            </a:r>
            <a:r>
              <a:rPr lang="en-US" altLang="en-US" sz="2400" b="1"/>
              <a:t>(T1)</a:t>
            </a:r>
            <a:r>
              <a:rPr lang="en-US" altLang="en-US" sz="2400"/>
              <a:t>. The spindle includes a </a:t>
            </a:r>
            <a:r>
              <a:rPr lang="en-US" altLang="en-US" sz="2400">
                <a:hlinkClick r:id="rId2" action="ppaction://hlinkfile" tooltip="Machine tapers"/>
              </a:rPr>
              <a:t>taper</a:t>
            </a:r>
            <a:r>
              <a:rPr lang="en-US" altLang="en-US" sz="2400"/>
              <a:t> to hold </a:t>
            </a:r>
            <a:r>
              <a:rPr lang="en-US" altLang="en-US" sz="2400">
                <a:hlinkClick r:id="rId3" action="ppaction://hlinkfile" tooltip="Drill bit"/>
              </a:rPr>
              <a:t>drill bits</a:t>
            </a:r>
            <a:r>
              <a:rPr lang="en-US" altLang="en-US" sz="2400"/>
              <a:t>, </a:t>
            </a:r>
            <a:r>
              <a:rPr lang="en-US" altLang="en-US" sz="2400">
                <a:hlinkClick r:id="rId4" action="ppaction://hlinkfile" tooltip="Lathe center"/>
              </a:rPr>
              <a:t>centers</a:t>
            </a:r>
            <a:r>
              <a:rPr lang="en-US" altLang="en-US" sz="2400"/>
              <a:t> and other </a:t>
            </a:r>
            <a:r>
              <a:rPr lang="en-US" altLang="en-US" sz="2400">
                <a:hlinkClick r:id="rId5" action="ppaction://hlinkfile" tooltip="Chuck (engineering)"/>
              </a:rPr>
              <a:t>tooling</a:t>
            </a:r>
            <a:r>
              <a:rPr lang="en-US" altLang="en-US" sz="2400"/>
              <a:t>. The tailstock can be positioned along the bed and clamped </a:t>
            </a:r>
            <a:r>
              <a:rPr lang="en-US" altLang="en-US" sz="2400" b="1"/>
              <a:t>(T6)</a:t>
            </a:r>
            <a:r>
              <a:rPr lang="en-US" altLang="en-US" sz="2400"/>
              <a:t> in position as required. There is also provision to offset the tailstock </a:t>
            </a:r>
            <a:r>
              <a:rPr lang="en-US" altLang="en-US" sz="2400" b="1"/>
              <a:t>(T4)</a:t>
            </a:r>
            <a:r>
              <a:rPr lang="en-US" altLang="en-US" sz="2400"/>
              <a:t> from the spindles axis, this is useful for turning small tapers.</a:t>
            </a:r>
          </a:p>
        </p:txBody>
      </p:sp>
      <p:grpSp>
        <p:nvGrpSpPr>
          <p:cNvPr id="24580" name="Group 4">
            <a:extLst>
              <a:ext uri="{FF2B5EF4-FFF2-40B4-BE49-F238E27FC236}">
                <a16:creationId xmlns:a16="http://schemas.microsoft.com/office/drawing/2014/main" id="{C94CCB93-0310-46D8-B389-4C680D9F63A0}"/>
              </a:ext>
            </a:extLst>
          </p:cNvPr>
          <p:cNvGrpSpPr>
            <a:grpSpLocks/>
          </p:cNvGrpSpPr>
          <p:nvPr/>
        </p:nvGrpSpPr>
        <p:grpSpPr bwMode="auto">
          <a:xfrm>
            <a:off x="4343400" y="1219200"/>
            <a:ext cx="4800600" cy="5638800"/>
            <a:chOff x="1419" y="7200"/>
            <a:chExt cx="4896" cy="4187"/>
          </a:xfrm>
        </p:grpSpPr>
        <p:pic>
          <p:nvPicPr>
            <p:cNvPr id="24581" name="Picture 5" descr="tailstock">
              <a:extLst>
                <a:ext uri="{FF2B5EF4-FFF2-40B4-BE49-F238E27FC236}">
                  <a16:creationId xmlns:a16="http://schemas.microsoft.com/office/drawing/2014/main" id="{032EACA2-6C4E-4FA7-A489-92FBF56DDA4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0" y="7200"/>
              <a:ext cx="4860" cy="3511"/>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4582" name="Text Box 6">
              <a:extLst>
                <a:ext uri="{FF2B5EF4-FFF2-40B4-BE49-F238E27FC236}">
                  <a16:creationId xmlns:a16="http://schemas.microsoft.com/office/drawing/2014/main" id="{678B51B9-0874-4292-A96D-373B3158EF5A}"/>
                </a:ext>
              </a:extLst>
            </p:cNvPr>
            <p:cNvSpPr txBox="1">
              <a:spLocks noChangeArrowheads="1"/>
            </p:cNvSpPr>
            <p:nvPr/>
          </p:nvSpPr>
          <p:spPr bwMode="auto">
            <a:xfrm>
              <a:off x="1419" y="10725"/>
              <a:ext cx="4896" cy="662"/>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b="1"/>
                <a:t>Tailstock with legend, numbers and text within the description refer to those in the image</a:t>
              </a:r>
              <a:endParaRPr lang="en-US" alt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DE91AE8-2802-4E9C-ACA8-12FCDB0ADEE6}"/>
              </a:ext>
            </a:extLst>
          </p:cNvPr>
          <p:cNvSpPr>
            <a:spLocks noGrp="1" noChangeArrowheads="1"/>
          </p:cNvSpPr>
          <p:nvPr>
            <p:ph type="title"/>
          </p:nvPr>
        </p:nvSpPr>
        <p:spPr/>
        <p:txBody>
          <a:bodyPr/>
          <a:lstStyle/>
          <a:p>
            <a:pPr eaLnBrk="1" hangingPunct="1"/>
            <a:r>
              <a:rPr lang="en-US" altLang="en-US"/>
              <a:t>CHUCKS</a:t>
            </a:r>
          </a:p>
        </p:txBody>
      </p:sp>
      <p:sp>
        <p:nvSpPr>
          <p:cNvPr id="20483" name="Rectangle 3">
            <a:extLst>
              <a:ext uri="{FF2B5EF4-FFF2-40B4-BE49-F238E27FC236}">
                <a16:creationId xmlns:a16="http://schemas.microsoft.com/office/drawing/2014/main" id="{F6013B69-6F79-424E-B9FC-9485B07EEC29}"/>
              </a:ext>
            </a:extLst>
          </p:cNvPr>
          <p:cNvSpPr>
            <a:spLocks noGrp="1" noChangeArrowheads="1"/>
          </p:cNvSpPr>
          <p:nvPr>
            <p:ph type="body" idx="1"/>
          </p:nvPr>
        </p:nvSpPr>
        <p:spPr>
          <a:xfrm>
            <a:off x="457200" y="1295400"/>
            <a:ext cx="4267200" cy="5562600"/>
          </a:xfrm>
        </p:spPr>
        <p:txBody>
          <a:bodyPr/>
          <a:lstStyle/>
          <a:p>
            <a:pPr eaLnBrk="1" hangingPunct="1">
              <a:lnSpc>
                <a:spcPct val="90000"/>
              </a:lnSpc>
              <a:buFontTx/>
              <a:buNone/>
              <a:defRPr/>
            </a:pPr>
            <a:r>
              <a:rPr lang="en-US" sz="2400" b="1" dirty="0">
                <a:effectLst>
                  <a:outerShdw blurRad="38100" dist="38100" dir="2700000" algn="tl">
                    <a:srgbClr val="C0C0C0"/>
                  </a:outerShdw>
                </a:effectLst>
              </a:rPr>
              <a:t>Three-jaw chuck:</a:t>
            </a:r>
          </a:p>
          <a:p>
            <a:pPr eaLnBrk="1" hangingPunct="1">
              <a:lnSpc>
                <a:spcPct val="90000"/>
              </a:lnSpc>
              <a:defRPr/>
            </a:pPr>
            <a:r>
              <a:rPr lang="en-US" sz="2400" dirty="0">
                <a:solidFill>
                  <a:srgbClr val="FF0000"/>
                </a:solidFill>
              </a:rPr>
              <a:t>A </a:t>
            </a:r>
            <a:r>
              <a:rPr lang="en-US" sz="2400" b="1" dirty="0">
                <a:solidFill>
                  <a:srgbClr val="FF0000"/>
                </a:solidFill>
              </a:rPr>
              <a:t>three-jaw chuck</a:t>
            </a:r>
            <a:r>
              <a:rPr lang="en-US" sz="2400" dirty="0">
                <a:solidFill>
                  <a:srgbClr val="FF0000"/>
                </a:solidFill>
              </a:rPr>
              <a:t> is a rotating clamp which uses three </a:t>
            </a:r>
            <a:r>
              <a:rPr lang="en-US" sz="2400" dirty="0">
                <a:solidFill>
                  <a:srgbClr val="FF0000"/>
                </a:solidFill>
                <a:hlinkClick r:id="rId2" action="ppaction://hlinkfile" tooltip="Dog (engineering)"/>
              </a:rPr>
              <a:t>dogs</a:t>
            </a:r>
            <a:r>
              <a:rPr lang="en-US" sz="2400" dirty="0">
                <a:solidFill>
                  <a:srgbClr val="FF0000"/>
                </a:solidFill>
              </a:rPr>
              <a:t> or 'jaws</a:t>
            </a:r>
            <a:r>
              <a:rPr lang="en-US" sz="2400" dirty="0"/>
              <a:t>', usually interconnected via a scroll gear (scroll plate), to hold onto a tool or work piece. </a:t>
            </a:r>
            <a:r>
              <a:rPr lang="en-US" sz="2400" dirty="0">
                <a:solidFill>
                  <a:srgbClr val="FF0000"/>
                </a:solidFill>
              </a:rPr>
              <a:t>Three-jaw chucks are usually self-centering </a:t>
            </a:r>
            <a:r>
              <a:rPr lang="en-US" sz="2400" dirty="0"/>
              <a:t>(as a result of the jaws' meshing with the scroll plate) and </a:t>
            </a:r>
            <a:r>
              <a:rPr lang="en-US" sz="2400" dirty="0">
                <a:solidFill>
                  <a:srgbClr val="FF0000"/>
                </a:solidFill>
              </a:rPr>
              <a:t>are best suited to grip circular or hexagonal cross </a:t>
            </a:r>
            <a:r>
              <a:rPr lang="en-US" sz="2400" dirty="0"/>
              <a:t>sections when very fast, reasonably accurate centering is desired </a:t>
            </a:r>
          </a:p>
        </p:txBody>
      </p:sp>
      <p:grpSp>
        <p:nvGrpSpPr>
          <p:cNvPr id="25604" name="Group 4">
            <a:extLst>
              <a:ext uri="{FF2B5EF4-FFF2-40B4-BE49-F238E27FC236}">
                <a16:creationId xmlns:a16="http://schemas.microsoft.com/office/drawing/2014/main" id="{361D2427-1DE1-4B71-93E3-2A32259ED94E}"/>
              </a:ext>
            </a:extLst>
          </p:cNvPr>
          <p:cNvGrpSpPr>
            <a:grpSpLocks/>
          </p:cNvGrpSpPr>
          <p:nvPr/>
        </p:nvGrpSpPr>
        <p:grpSpPr bwMode="auto">
          <a:xfrm>
            <a:off x="4876800" y="1219200"/>
            <a:ext cx="4267200" cy="5638800"/>
            <a:chOff x="5806" y="3100"/>
            <a:chExt cx="2549" cy="2601"/>
          </a:xfrm>
        </p:grpSpPr>
        <p:pic>
          <p:nvPicPr>
            <p:cNvPr id="25605" name="Picture 5" descr="180px-ThreeJawChuckKey">
              <a:extLst>
                <a:ext uri="{FF2B5EF4-FFF2-40B4-BE49-F238E27FC236}">
                  <a16:creationId xmlns:a16="http://schemas.microsoft.com/office/drawing/2014/main" id="{AA7598BC-4F09-4487-960A-E37E313EA8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0" y="3100"/>
              <a:ext cx="2520" cy="189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5606" name="Text Box 6">
              <a:extLst>
                <a:ext uri="{FF2B5EF4-FFF2-40B4-BE49-F238E27FC236}">
                  <a16:creationId xmlns:a16="http://schemas.microsoft.com/office/drawing/2014/main" id="{464FB7C5-9084-45CA-8E14-05CAED3EF6CD}"/>
                </a:ext>
              </a:extLst>
            </p:cNvPr>
            <p:cNvSpPr txBox="1">
              <a:spLocks noChangeArrowheads="1"/>
            </p:cNvSpPr>
            <p:nvPr/>
          </p:nvSpPr>
          <p:spPr bwMode="auto">
            <a:xfrm>
              <a:off x="5806" y="5010"/>
              <a:ext cx="2549" cy="691"/>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b="1"/>
                <a:t>Self centering three-jaw chuck and key</a:t>
              </a:r>
              <a:endParaRPr lang="en-US" altLang="en-US"/>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030BDE7-A92C-43A7-A991-0D56D4A50E42}"/>
              </a:ext>
            </a:extLst>
          </p:cNvPr>
          <p:cNvSpPr>
            <a:spLocks noGrp="1" noChangeArrowheads="1"/>
          </p:cNvSpPr>
          <p:nvPr>
            <p:ph type="title"/>
          </p:nvPr>
        </p:nvSpPr>
        <p:spPr/>
        <p:txBody>
          <a:bodyPr/>
          <a:lstStyle/>
          <a:p>
            <a:pPr eaLnBrk="1" hangingPunct="1"/>
            <a:r>
              <a:rPr lang="en-US" altLang="en-US"/>
              <a:t>Work holding device videos</a:t>
            </a:r>
          </a:p>
        </p:txBody>
      </p:sp>
      <p:sp>
        <p:nvSpPr>
          <p:cNvPr id="26627" name="Rectangle 3">
            <a:extLst>
              <a:ext uri="{FF2B5EF4-FFF2-40B4-BE49-F238E27FC236}">
                <a16:creationId xmlns:a16="http://schemas.microsoft.com/office/drawing/2014/main" id="{4F749E94-23A3-4C46-B158-E3A7A2C9BB54}"/>
              </a:ext>
            </a:extLst>
          </p:cNvPr>
          <p:cNvSpPr>
            <a:spLocks noGrp="1" noChangeArrowheads="1"/>
          </p:cNvSpPr>
          <p:nvPr>
            <p:ph type="body" idx="1"/>
          </p:nvPr>
        </p:nvSpPr>
        <p:spPr/>
        <p:txBody>
          <a:bodyPr/>
          <a:lstStyle/>
          <a:p>
            <a:pPr eaLnBrk="1" hangingPunct="1"/>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3C556B7-8E94-4756-99EF-4338DD0AB431}"/>
              </a:ext>
            </a:extLst>
          </p:cNvPr>
          <p:cNvSpPr>
            <a:spLocks noGrp="1" noChangeArrowheads="1"/>
          </p:cNvSpPr>
          <p:nvPr>
            <p:ph type="title"/>
          </p:nvPr>
        </p:nvSpPr>
        <p:spPr/>
        <p:txBody>
          <a:bodyPr/>
          <a:lstStyle/>
          <a:p>
            <a:pPr eaLnBrk="1" hangingPunct="1">
              <a:defRPr/>
            </a:pPr>
            <a:r>
              <a:rPr lang="en-US" b="1">
                <a:effectLst>
                  <a:outerShdw blurRad="38100" dist="38100" dir="2700000" algn="tl">
                    <a:srgbClr val="C0C0C0"/>
                  </a:outerShdw>
                </a:effectLst>
              </a:rPr>
              <a:t>Four-jaw chuck:</a:t>
            </a:r>
          </a:p>
        </p:txBody>
      </p:sp>
      <p:sp>
        <p:nvSpPr>
          <p:cNvPr id="21507" name="Rectangle 3">
            <a:extLst>
              <a:ext uri="{FF2B5EF4-FFF2-40B4-BE49-F238E27FC236}">
                <a16:creationId xmlns:a16="http://schemas.microsoft.com/office/drawing/2014/main" id="{49B7510C-8C8E-43A9-B9F5-2887E68AD53F}"/>
              </a:ext>
            </a:extLst>
          </p:cNvPr>
          <p:cNvSpPr>
            <a:spLocks noGrp="1" noChangeArrowheads="1"/>
          </p:cNvSpPr>
          <p:nvPr>
            <p:ph type="body" idx="1"/>
          </p:nvPr>
        </p:nvSpPr>
        <p:spPr>
          <a:xfrm>
            <a:off x="457200" y="1143000"/>
            <a:ext cx="4572000" cy="5715000"/>
          </a:xfrm>
        </p:spPr>
        <p:txBody>
          <a:bodyPr/>
          <a:lstStyle/>
          <a:p>
            <a:pPr eaLnBrk="1" hangingPunct="1">
              <a:lnSpc>
                <a:spcPct val="80000"/>
              </a:lnSpc>
              <a:defRPr/>
            </a:pPr>
            <a:endParaRPr lang="en-US" sz="1600" b="1" dirty="0">
              <a:effectLst>
                <a:outerShdw blurRad="38100" dist="38100" dir="2700000" algn="tl">
                  <a:srgbClr val="C0C0C0"/>
                </a:outerShdw>
              </a:effectLst>
            </a:endParaRPr>
          </a:p>
          <a:p>
            <a:pPr eaLnBrk="1" hangingPunct="1">
              <a:lnSpc>
                <a:spcPct val="80000"/>
              </a:lnSpc>
              <a:defRPr/>
            </a:pPr>
            <a:r>
              <a:rPr lang="en-US" sz="2400" dirty="0">
                <a:solidFill>
                  <a:srgbClr val="FF0000"/>
                </a:solidFill>
              </a:rPr>
              <a:t>A </a:t>
            </a:r>
            <a:r>
              <a:rPr lang="en-US" sz="2400" b="1" dirty="0">
                <a:solidFill>
                  <a:srgbClr val="FF0000"/>
                </a:solidFill>
              </a:rPr>
              <a:t>four-jaw chuck</a:t>
            </a:r>
            <a:r>
              <a:rPr lang="en-US" sz="2400" dirty="0">
                <a:solidFill>
                  <a:srgbClr val="FF0000"/>
                </a:solidFill>
              </a:rPr>
              <a:t> is similar to a three-jaw chuck, but with four jaws, each of which can be moved independently</a:t>
            </a:r>
            <a:r>
              <a:rPr lang="en-US" sz="2400" dirty="0"/>
              <a:t>. This makes them ideal for (a) </a:t>
            </a:r>
            <a:r>
              <a:rPr lang="en-US" sz="2400" dirty="0">
                <a:solidFill>
                  <a:srgbClr val="FF0000"/>
                </a:solidFill>
              </a:rPr>
              <a:t>gripping non-circular cross sections and (b) gripping circular cross sections with extreme precision. The non-</a:t>
            </a:r>
            <a:r>
              <a:rPr lang="en-US" sz="2400" dirty="0"/>
              <a:t>self-centering action of the independent jaws makes centering highly controllable (for an experienced user), but at the expense of speed and ease. Four-jaw chucks are almost never used for tool holding. </a:t>
            </a:r>
          </a:p>
        </p:txBody>
      </p:sp>
      <p:grpSp>
        <p:nvGrpSpPr>
          <p:cNvPr id="27652" name="Group 4">
            <a:extLst>
              <a:ext uri="{FF2B5EF4-FFF2-40B4-BE49-F238E27FC236}">
                <a16:creationId xmlns:a16="http://schemas.microsoft.com/office/drawing/2014/main" id="{E29169C6-BDBF-40EC-BE7C-FE0ED421BCBF}"/>
              </a:ext>
            </a:extLst>
          </p:cNvPr>
          <p:cNvGrpSpPr>
            <a:grpSpLocks/>
          </p:cNvGrpSpPr>
          <p:nvPr/>
        </p:nvGrpSpPr>
        <p:grpSpPr bwMode="auto">
          <a:xfrm>
            <a:off x="5105400" y="1219200"/>
            <a:ext cx="4038600" cy="5638800"/>
            <a:chOff x="3795" y="2548"/>
            <a:chExt cx="1829" cy="2388"/>
          </a:xfrm>
        </p:grpSpPr>
        <p:pic>
          <p:nvPicPr>
            <p:cNvPr id="27653" name="Picture 5" descr="180px-FourJawChuckIndependent">
              <a:extLst>
                <a:ext uri="{FF2B5EF4-FFF2-40B4-BE49-F238E27FC236}">
                  <a16:creationId xmlns:a16="http://schemas.microsoft.com/office/drawing/2014/main" id="{241C51D6-2845-48BC-81CE-A4CB69D039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 y="2548"/>
              <a:ext cx="1800" cy="168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7654" name="Text Box 6">
              <a:extLst>
                <a:ext uri="{FF2B5EF4-FFF2-40B4-BE49-F238E27FC236}">
                  <a16:creationId xmlns:a16="http://schemas.microsoft.com/office/drawing/2014/main" id="{60DD7715-6E42-4FCA-98B3-DA6D73EBBE91}"/>
                </a:ext>
              </a:extLst>
            </p:cNvPr>
            <p:cNvSpPr txBox="1">
              <a:spLocks noChangeArrowheads="1"/>
            </p:cNvSpPr>
            <p:nvPr/>
          </p:nvSpPr>
          <p:spPr bwMode="auto">
            <a:xfrm>
              <a:off x="3795" y="4245"/>
              <a:ext cx="1829" cy="691"/>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b="1"/>
                <a:t>Independent four-jaw chuck</a:t>
              </a:r>
              <a:endParaRPr lang="en-US" altLang="en-US"/>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B7785E0-D824-44D0-B3FF-13E6CCC176BC}"/>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Multi-jaw chuck:</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28675" name="Rectangle 3">
            <a:extLst>
              <a:ext uri="{FF2B5EF4-FFF2-40B4-BE49-F238E27FC236}">
                <a16:creationId xmlns:a16="http://schemas.microsoft.com/office/drawing/2014/main" id="{75135C04-3C19-49FB-B91B-7E0E1F036D0E}"/>
              </a:ext>
            </a:extLst>
          </p:cNvPr>
          <p:cNvSpPr>
            <a:spLocks noGrp="1" noChangeArrowheads="1"/>
          </p:cNvSpPr>
          <p:nvPr>
            <p:ph type="body" idx="1"/>
          </p:nvPr>
        </p:nvSpPr>
        <p:spPr>
          <a:xfrm>
            <a:off x="457200" y="1066800"/>
            <a:ext cx="4648200" cy="5791200"/>
          </a:xfrm>
        </p:spPr>
        <p:txBody>
          <a:bodyPr/>
          <a:lstStyle/>
          <a:p>
            <a:pPr eaLnBrk="1" hangingPunct="1">
              <a:lnSpc>
                <a:spcPct val="80000"/>
              </a:lnSpc>
            </a:pPr>
            <a:r>
              <a:rPr lang="en-US" altLang="en-US" sz="2000" b="1"/>
              <a:t>Chuck with six jaws</a:t>
            </a:r>
            <a:endParaRPr lang="en-US" altLang="en-US" sz="2000"/>
          </a:p>
          <a:p>
            <a:pPr eaLnBrk="1" hangingPunct="1">
              <a:lnSpc>
                <a:spcPct val="80000"/>
              </a:lnSpc>
            </a:pPr>
            <a:r>
              <a:rPr lang="en-US" altLang="en-US" sz="2400"/>
              <a:t>For special purposes, and also the holding of </a:t>
            </a:r>
            <a:r>
              <a:rPr lang="en-US" altLang="en-US" sz="2400">
                <a:solidFill>
                  <a:srgbClr val="FF0000"/>
                </a:solidFill>
              </a:rPr>
              <a:t>fragile materials, chucks are available with six or eight jaws. </a:t>
            </a:r>
            <a:r>
              <a:rPr lang="en-US" altLang="en-US" sz="2400"/>
              <a:t>These are invariably of the self-centering design, and are built to very high standards of accuracy.</a:t>
            </a:r>
          </a:p>
          <a:p>
            <a:pPr eaLnBrk="1" hangingPunct="1">
              <a:lnSpc>
                <a:spcPct val="80000"/>
              </a:lnSpc>
            </a:pPr>
            <a:r>
              <a:rPr lang="en-US" altLang="en-US" sz="2400">
                <a:solidFill>
                  <a:srgbClr val="FF0000"/>
                </a:solidFill>
              </a:rPr>
              <a:t>Two jaw chucks </a:t>
            </a:r>
            <a:r>
              <a:rPr lang="en-US" altLang="en-US" sz="2400"/>
              <a:t>are available and can be used with soft jaws (</a:t>
            </a:r>
            <a:r>
              <a:rPr lang="en-US" altLang="en-US" sz="2400">
                <a:solidFill>
                  <a:srgbClr val="FF0000"/>
                </a:solidFill>
              </a:rPr>
              <a:t>typically an aluminum alloy) </a:t>
            </a:r>
            <a:r>
              <a:rPr lang="en-US" altLang="en-US" sz="2400"/>
              <a:t>that can be machined to conform to a particular workpiece </a:t>
            </a:r>
          </a:p>
        </p:txBody>
      </p:sp>
      <p:grpSp>
        <p:nvGrpSpPr>
          <p:cNvPr id="28676" name="Group 4">
            <a:extLst>
              <a:ext uri="{FF2B5EF4-FFF2-40B4-BE49-F238E27FC236}">
                <a16:creationId xmlns:a16="http://schemas.microsoft.com/office/drawing/2014/main" id="{A8753431-1D96-43C5-8B5B-85EE24398238}"/>
              </a:ext>
            </a:extLst>
          </p:cNvPr>
          <p:cNvGrpSpPr>
            <a:grpSpLocks/>
          </p:cNvGrpSpPr>
          <p:nvPr/>
        </p:nvGrpSpPr>
        <p:grpSpPr bwMode="auto">
          <a:xfrm>
            <a:off x="5181600" y="914400"/>
            <a:ext cx="3962400" cy="5562600"/>
            <a:chOff x="4500" y="1980"/>
            <a:chExt cx="1829" cy="2504"/>
          </a:xfrm>
        </p:grpSpPr>
        <p:pic>
          <p:nvPicPr>
            <p:cNvPr id="28677" name="Picture 5" descr="multiple jaw">
              <a:extLst>
                <a:ext uri="{FF2B5EF4-FFF2-40B4-BE49-F238E27FC236}">
                  <a16:creationId xmlns:a16="http://schemas.microsoft.com/office/drawing/2014/main" id="{F1037B14-5597-4D82-88B1-D070FEF96D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5" y="1980"/>
              <a:ext cx="1800" cy="18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8678" name="Text Box 6">
              <a:extLst>
                <a:ext uri="{FF2B5EF4-FFF2-40B4-BE49-F238E27FC236}">
                  <a16:creationId xmlns:a16="http://schemas.microsoft.com/office/drawing/2014/main" id="{2685ECCB-FC33-4201-9846-EFF971F4B8CE}"/>
                </a:ext>
              </a:extLst>
            </p:cNvPr>
            <p:cNvSpPr txBox="1">
              <a:spLocks noChangeArrowheads="1"/>
            </p:cNvSpPr>
            <p:nvPr/>
          </p:nvSpPr>
          <p:spPr bwMode="auto">
            <a:xfrm>
              <a:off x="4500" y="3794"/>
              <a:ext cx="1829" cy="690"/>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b="1"/>
                <a:t>Chuck with six jaws</a:t>
              </a:r>
              <a:endParaRPr lang="en-US" altLang="en-US"/>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33492A1-36CF-4341-B264-1815DF5DB1D5}"/>
              </a:ext>
            </a:extLst>
          </p:cNvPr>
          <p:cNvSpPr>
            <a:spLocks noGrp="1" noChangeArrowheads="1"/>
          </p:cNvSpPr>
          <p:nvPr>
            <p:ph type="title"/>
          </p:nvPr>
        </p:nvSpPr>
        <p:spPr/>
        <p:txBody>
          <a:bodyPr/>
          <a:lstStyle/>
          <a:p>
            <a:pPr eaLnBrk="1" hangingPunct="1">
              <a:defRPr/>
            </a:pPr>
            <a:r>
              <a:rPr lang="en-US" sz="4000" b="1" u="sng">
                <a:effectLst>
                  <a:outerShdw blurRad="38100" dist="38100" dir="2700000" algn="tl">
                    <a:srgbClr val="C0C0C0"/>
                  </a:outerShdw>
                </a:effectLst>
              </a:rPr>
              <a:t>Types of metal lathes</a:t>
            </a:r>
            <a:br>
              <a:rPr lang="en-US" sz="4000" b="1" u="sng">
                <a:effectLst>
                  <a:outerShdw blurRad="38100" dist="38100" dir="2700000" algn="tl">
                    <a:srgbClr val="C0C0C0"/>
                  </a:outerShdw>
                </a:effectLst>
              </a:rPr>
            </a:br>
            <a:endParaRPr lang="en-US" sz="4000" b="1" u="sng">
              <a:effectLst>
                <a:outerShdw blurRad="38100" dist="38100" dir="2700000" algn="tl">
                  <a:srgbClr val="C0C0C0"/>
                </a:outerShdw>
              </a:effectLst>
            </a:endParaRPr>
          </a:p>
        </p:txBody>
      </p:sp>
      <p:sp>
        <p:nvSpPr>
          <p:cNvPr id="23555" name="Rectangle 3">
            <a:extLst>
              <a:ext uri="{FF2B5EF4-FFF2-40B4-BE49-F238E27FC236}">
                <a16:creationId xmlns:a16="http://schemas.microsoft.com/office/drawing/2014/main" id="{05B07680-1CCF-418B-8C9C-9B7CA2CCD689}"/>
              </a:ext>
            </a:extLst>
          </p:cNvPr>
          <p:cNvSpPr>
            <a:spLocks noGrp="1" noChangeArrowheads="1"/>
          </p:cNvSpPr>
          <p:nvPr>
            <p:ph type="body" idx="1"/>
          </p:nvPr>
        </p:nvSpPr>
        <p:spPr/>
        <p:txBody>
          <a:bodyPr/>
          <a:lstStyle/>
          <a:p>
            <a:pPr algn="just" eaLnBrk="1" hangingPunct="1">
              <a:defRPr/>
            </a:pPr>
            <a:r>
              <a:rPr lang="en-US" b="1" dirty="0">
                <a:solidFill>
                  <a:srgbClr val="FF0000"/>
                </a:solidFill>
                <a:effectLst>
                  <a:outerShdw blurRad="38100" dist="38100" dir="2700000" algn="tl">
                    <a:srgbClr val="C0C0C0"/>
                  </a:outerShdw>
                </a:effectLst>
              </a:rPr>
              <a:t>Center lathe / engine lathe / bench lathe</a:t>
            </a:r>
          </a:p>
          <a:p>
            <a:pPr eaLnBrk="1" hangingPunct="1">
              <a:defRPr/>
            </a:pPr>
            <a:endParaRPr lang="en-US" dirty="0"/>
          </a:p>
        </p:txBody>
      </p:sp>
      <p:sp>
        <p:nvSpPr>
          <p:cNvPr id="29700" name="Rectangle 4">
            <a:extLst>
              <a:ext uri="{FF2B5EF4-FFF2-40B4-BE49-F238E27FC236}">
                <a16:creationId xmlns:a16="http://schemas.microsoft.com/office/drawing/2014/main" id="{D24BB4DA-E789-4207-BC89-A09D74BAFD88}"/>
              </a:ext>
            </a:extLst>
          </p:cNvPr>
          <p:cNvSpPr>
            <a:spLocks noChangeArrowheads="1"/>
          </p:cNvSpPr>
          <p:nvPr/>
        </p:nvSpPr>
        <p:spPr bwMode="auto">
          <a:xfrm>
            <a:off x="685800" y="2336800"/>
            <a:ext cx="7772400" cy="365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The terms </a:t>
            </a:r>
            <a:r>
              <a:rPr lang="en-US" altLang="en-US" sz="2400" b="1"/>
              <a:t>center lathe</a:t>
            </a:r>
            <a:r>
              <a:rPr lang="en-US" altLang="en-US" sz="2400"/>
              <a:t>, </a:t>
            </a:r>
            <a:r>
              <a:rPr lang="en-US" altLang="en-US" sz="2400" b="1"/>
              <a:t>engine lathe</a:t>
            </a:r>
            <a:r>
              <a:rPr lang="en-US" altLang="en-US" sz="2400"/>
              <a:t>, and </a:t>
            </a:r>
            <a:r>
              <a:rPr lang="en-US" altLang="en-US" sz="2400" b="1"/>
              <a:t>bench lathe</a:t>
            </a:r>
            <a:r>
              <a:rPr lang="en-US" altLang="en-US" sz="2400"/>
              <a:t> all refer to a basic type of lathe that may be considered class of metalworking lathe most often used by the general </a:t>
            </a:r>
            <a:r>
              <a:rPr lang="en-US" altLang="en-US" sz="2400">
                <a:hlinkClick r:id="rId2" action="ppaction://hlinkfile" tooltip="Machinist"/>
              </a:rPr>
              <a:t>machinist</a:t>
            </a:r>
            <a:r>
              <a:rPr lang="en-US" altLang="en-US" sz="2400"/>
              <a:t>. </a:t>
            </a:r>
          </a:p>
          <a:p>
            <a:pPr eaLnBrk="1" hangingPunct="1"/>
            <a:r>
              <a:rPr lang="en-US" altLang="en-US" sz="2400"/>
              <a:t>The name </a:t>
            </a:r>
            <a:r>
              <a:rPr lang="en-US" altLang="en-US" sz="2400" i="1"/>
              <a:t>bench lathe</a:t>
            </a:r>
            <a:r>
              <a:rPr lang="en-US" altLang="en-US" sz="2400"/>
              <a:t> implies a version of this class small enough to be mounted on a workbench (but still full-featured, and larger than </a:t>
            </a:r>
            <a:r>
              <a:rPr lang="en-US" altLang="en-US" sz="2400">
                <a:hlinkClick r:id="" action="ppaction://noaction"/>
              </a:rPr>
              <a:t>mini-lathes or micro-lathes</a:t>
            </a:r>
            <a:r>
              <a:rPr lang="en-US" altLang="en-US" sz="2400"/>
              <a:t>). </a:t>
            </a:r>
          </a:p>
          <a:p>
            <a:pPr eaLnBrk="1" hangingPunct="1"/>
            <a:endParaRPr lang="en-US" altLang="en-US" sz="2400"/>
          </a:p>
          <a:p>
            <a:pPr eaLnBrk="1" hangingPunct="1"/>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2" descr="http://www.mfg.mtu.edu/marc/primers/turning/lathe.jpg">
            <a:extLst>
              <a:ext uri="{FF2B5EF4-FFF2-40B4-BE49-F238E27FC236}">
                <a16:creationId xmlns:a16="http://schemas.microsoft.com/office/drawing/2014/main" id="{67D36D18-054A-4024-8DFF-383FD6E0914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228600"/>
            <a:ext cx="9144000" cy="6629400"/>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6E46EA89-BB9A-4110-BB5A-8431CC935EEC}"/>
              </a:ext>
            </a:extLst>
          </p:cNvPr>
          <p:cNvSpPr>
            <a:spLocks noGrp="1" noChangeArrowheads="1"/>
          </p:cNvSpPr>
          <p:nvPr>
            <p:ph type="title"/>
          </p:nvPr>
        </p:nvSpPr>
        <p:spPr/>
        <p:txBody>
          <a:bodyPr/>
          <a:lstStyle/>
          <a:p>
            <a:pPr eaLnBrk="1" hangingPunct="1">
              <a:defRPr/>
            </a:pPr>
            <a:r>
              <a:rPr lang="en-US" b="1" u="sng">
                <a:effectLst>
                  <a:outerShdw blurRad="38100" dist="38100" dir="2700000" algn="tl">
                    <a:srgbClr val="C0C0C0"/>
                  </a:outerShdw>
                </a:effectLst>
              </a:rPr>
              <a:t>Lathe Machine:</a:t>
            </a:r>
          </a:p>
        </p:txBody>
      </p:sp>
      <p:sp>
        <p:nvSpPr>
          <p:cNvPr id="4099" name="Rectangle 3">
            <a:extLst>
              <a:ext uri="{FF2B5EF4-FFF2-40B4-BE49-F238E27FC236}">
                <a16:creationId xmlns:a16="http://schemas.microsoft.com/office/drawing/2014/main" id="{22E0D810-0A79-4F4D-A072-10EBD8C4E558}"/>
              </a:ext>
            </a:extLst>
          </p:cNvPr>
          <p:cNvSpPr>
            <a:spLocks noGrp="1" noChangeArrowheads="1"/>
          </p:cNvSpPr>
          <p:nvPr>
            <p:ph type="body" idx="1"/>
          </p:nvPr>
        </p:nvSpPr>
        <p:spPr/>
        <p:txBody>
          <a:bodyPr/>
          <a:lstStyle/>
          <a:p>
            <a:pPr eaLnBrk="1" hangingPunct="1"/>
            <a:r>
              <a:rPr lang="en-US" altLang="en-US"/>
              <a:t>The term Centre Lathe is derived from the fact that in its operation the lathe holds a piece of material between two rigid supports called centres, or by some other device such as a chuck or faceplate which revolves about the centre line of the lathe.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8469A02-5173-4680-8FC3-9D76DFE2C0E7}"/>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Toolroom lathe</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31747" name="Rectangle 3">
            <a:extLst>
              <a:ext uri="{FF2B5EF4-FFF2-40B4-BE49-F238E27FC236}">
                <a16:creationId xmlns:a16="http://schemas.microsoft.com/office/drawing/2014/main" id="{D12EC348-F8D4-4978-B945-A14B5671FB93}"/>
              </a:ext>
            </a:extLst>
          </p:cNvPr>
          <p:cNvSpPr>
            <a:spLocks noGrp="1" noChangeArrowheads="1"/>
          </p:cNvSpPr>
          <p:nvPr>
            <p:ph type="body" idx="1"/>
          </p:nvPr>
        </p:nvSpPr>
        <p:spPr/>
        <p:txBody>
          <a:bodyPr/>
          <a:lstStyle/>
          <a:p>
            <a:pPr eaLnBrk="1" hangingPunct="1"/>
            <a:r>
              <a:rPr lang="en-US" altLang="en-US">
                <a:solidFill>
                  <a:srgbClr val="FF0000"/>
                </a:solidFill>
              </a:rPr>
              <a:t>A toolroom lathe is a lathe optimized for </a:t>
            </a:r>
            <a:r>
              <a:rPr lang="en-US" altLang="en-US">
                <a:solidFill>
                  <a:srgbClr val="FF0000"/>
                </a:solidFill>
                <a:hlinkClick r:id="rId2" action="ppaction://hlinkfile" tooltip="Toolroom"/>
              </a:rPr>
              <a:t>toolroom</a:t>
            </a:r>
            <a:r>
              <a:rPr lang="en-US" altLang="en-US">
                <a:solidFill>
                  <a:srgbClr val="FF0000"/>
                </a:solidFill>
              </a:rPr>
              <a:t> work. It is essentially just a top-of-the-line </a:t>
            </a:r>
            <a:r>
              <a:rPr lang="en-US" altLang="en-US">
                <a:solidFill>
                  <a:srgbClr val="FF0000"/>
                </a:solidFill>
                <a:hlinkClick r:id="" action="ppaction://noaction"/>
              </a:rPr>
              <a:t>center lathe</a:t>
            </a:r>
            <a:r>
              <a:rPr lang="en-US" altLang="en-US">
                <a:solidFill>
                  <a:srgbClr val="FF0000"/>
                </a:solidFill>
              </a:rPr>
              <a:t>, with all of the best optional features that may be omitted from less expensive models, such as a collet closer, taper attachment, and others </a:t>
            </a:r>
          </a:p>
          <a:p>
            <a:pPr eaLnBrk="1" hangingPunct="1"/>
            <a:endParaRPr lang="en-US" altLang="en-US">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87FF43C-32EF-4F4A-92BD-ADA1385A4543}"/>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Turret lathe and capstan lathe</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32771" name="Rectangle 3">
            <a:extLst>
              <a:ext uri="{FF2B5EF4-FFF2-40B4-BE49-F238E27FC236}">
                <a16:creationId xmlns:a16="http://schemas.microsoft.com/office/drawing/2014/main" id="{9998A594-92F9-4361-8D64-32B38D1BE311}"/>
              </a:ext>
            </a:extLst>
          </p:cNvPr>
          <p:cNvSpPr>
            <a:spLocks noGrp="1" noChangeArrowheads="1"/>
          </p:cNvSpPr>
          <p:nvPr>
            <p:ph type="body" idx="1"/>
          </p:nvPr>
        </p:nvSpPr>
        <p:spPr/>
        <p:txBody>
          <a:bodyPr/>
          <a:lstStyle/>
          <a:p>
            <a:pPr eaLnBrk="1" hangingPunct="1">
              <a:lnSpc>
                <a:spcPct val="90000"/>
              </a:lnSpc>
            </a:pPr>
            <a:r>
              <a:rPr lang="en-US" altLang="en-US">
                <a:hlinkClick r:id="rId2" action="ppaction://hlinkfile" tooltip="Turret lathe"/>
              </a:rPr>
              <a:t>Turret lathes and capstan lathes</a:t>
            </a:r>
            <a:endParaRPr lang="en-US" altLang="en-US"/>
          </a:p>
          <a:p>
            <a:pPr eaLnBrk="1" hangingPunct="1">
              <a:lnSpc>
                <a:spcPct val="90000"/>
              </a:lnSpc>
            </a:pPr>
            <a:r>
              <a:rPr lang="en-US" altLang="en-US">
                <a:solidFill>
                  <a:srgbClr val="FF0000"/>
                </a:solidFill>
              </a:rPr>
              <a:t>In a turret lathe, a longitudinally feed able hexagon turret replaces the tailstock</a:t>
            </a:r>
            <a:r>
              <a:rPr lang="en-US" altLang="en-US"/>
              <a:t>.</a:t>
            </a:r>
          </a:p>
          <a:p>
            <a:pPr eaLnBrk="1" hangingPunct="1">
              <a:lnSpc>
                <a:spcPct val="90000"/>
              </a:lnSpc>
            </a:pPr>
            <a:r>
              <a:rPr lang="en-US" altLang="en-US"/>
              <a:t>The turret, on which six tools can be mounted, can be rotated about a vertical axis to bring each tool into operating position, and the entire unit can be moved longitudinally, either annually or by power, to provide feed for the tools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84892CC6-84AB-4846-9654-2B5D14B5B479}"/>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Turret lathe and capstan lathe</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33795" name="Rectangle 3">
            <a:extLst>
              <a:ext uri="{FF2B5EF4-FFF2-40B4-BE49-F238E27FC236}">
                <a16:creationId xmlns:a16="http://schemas.microsoft.com/office/drawing/2014/main" id="{36DE9959-7F8B-4BA4-9A0E-8FCED4201F12}"/>
              </a:ext>
            </a:extLst>
          </p:cNvPr>
          <p:cNvSpPr>
            <a:spLocks noGrp="1" noChangeArrowheads="1"/>
          </p:cNvSpPr>
          <p:nvPr>
            <p:ph type="body" idx="1"/>
          </p:nvPr>
        </p:nvSpPr>
        <p:spPr/>
        <p:txBody>
          <a:bodyPr/>
          <a:lstStyle/>
          <a:p>
            <a:pPr eaLnBrk="1" hangingPunct="1"/>
            <a:r>
              <a:rPr lang="en-US" altLang="en-US" sz="2800"/>
              <a:t>The square turret on the cross slide can be rotated manually about a vertical axis to bring each of the four tools into operating position.</a:t>
            </a:r>
          </a:p>
          <a:p>
            <a:pPr eaLnBrk="1" hangingPunct="1"/>
            <a:r>
              <a:rPr lang="en-US" altLang="en-US" sz="2800"/>
              <a:t>On most machines, the turret can be moved transversely, either manually or by power, by means of the cross slide, and longitudinally through power or manual operation of the carriage. In most cased, a fixed tool holder also is added to the back end of the cross slide; this often carries a parting tool.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3" name="Rectangle 5">
            <a:extLst>
              <a:ext uri="{FF2B5EF4-FFF2-40B4-BE49-F238E27FC236}">
                <a16:creationId xmlns:a16="http://schemas.microsoft.com/office/drawing/2014/main" id="{9C92DDBE-7A2A-42A8-BDEB-302FD1CD0A68}"/>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Turret lathe and capstan lathe</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pic>
        <p:nvPicPr>
          <p:cNvPr id="34819" name="Picture 33" descr="http://www.mfg.mtu.edu/marc/primers/turning/turret.jpg">
            <a:extLst>
              <a:ext uri="{FF2B5EF4-FFF2-40B4-BE49-F238E27FC236}">
                <a16:creationId xmlns:a16="http://schemas.microsoft.com/office/drawing/2014/main" id="{FBCD1382-0E48-42AC-9FD1-355A22438CA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990600"/>
            <a:ext cx="9144000" cy="5867400"/>
          </a:xfr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FD9C3F18-5270-402C-9DDC-9407306D1781}"/>
              </a:ext>
            </a:extLst>
          </p:cNvPr>
          <p:cNvSpPr>
            <a:spLocks noGrp="1" noChangeArrowheads="1"/>
          </p:cNvSpPr>
          <p:nvPr>
            <p:ph type="title"/>
          </p:nvPr>
        </p:nvSpPr>
        <p:spPr/>
        <p:txBody>
          <a:bodyPr/>
          <a:lstStyle/>
          <a:p>
            <a:pPr eaLnBrk="1" hangingPunct="1">
              <a:defRPr/>
            </a:pPr>
            <a:r>
              <a:rPr lang="en-US" sz="4000" b="1" u="sng">
                <a:effectLst>
                  <a:outerShdw blurRad="38100" dist="38100" dir="2700000" algn="tl">
                    <a:srgbClr val="C0C0C0"/>
                  </a:outerShdw>
                </a:effectLst>
              </a:rPr>
              <a:t>Advantages of a Turret Lathe</a:t>
            </a:r>
            <a:br>
              <a:rPr lang="en-US" sz="4000" b="1" u="sng">
                <a:effectLst>
                  <a:outerShdw blurRad="38100" dist="38100" dir="2700000" algn="tl">
                    <a:srgbClr val="C0C0C0"/>
                  </a:outerShdw>
                </a:effectLst>
              </a:rPr>
            </a:br>
            <a:endParaRPr lang="en-US" sz="4000" b="1" u="sng">
              <a:effectLst>
                <a:outerShdw blurRad="38100" dist="38100" dir="2700000" algn="tl">
                  <a:srgbClr val="C0C0C0"/>
                </a:outerShdw>
              </a:effectLst>
            </a:endParaRPr>
          </a:p>
        </p:txBody>
      </p:sp>
      <p:sp>
        <p:nvSpPr>
          <p:cNvPr id="35843" name="Rectangle 3">
            <a:extLst>
              <a:ext uri="{FF2B5EF4-FFF2-40B4-BE49-F238E27FC236}">
                <a16:creationId xmlns:a16="http://schemas.microsoft.com/office/drawing/2014/main" id="{312DAC4B-1874-4E8E-B8B6-5F29228B4784}"/>
              </a:ext>
            </a:extLst>
          </p:cNvPr>
          <p:cNvSpPr>
            <a:spLocks noGrp="1" noChangeArrowheads="1"/>
          </p:cNvSpPr>
          <p:nvPr>
            <p:ph type="body" idx="1"/>
          </p:nvPr>
        </p:nvSpPr>
        <p:spPr/>
        <p:txBody>
          <a:bodyPr/>
          <a:lstStyle/>
          <a:p>
            <a:pPr eaLnBrk="1" hangingPunct="1"/>
            <a:r>
              <a:rPr lang="en-US" altLang="en-US"/>
              <a:t>Setup time is reduced.</a:t>
            </a:r>
          </a:p>
          <a:p>
            <a:pPr eaLnBrk="1" hangingPunct="1"/>
            <a:r>
              <a:rPr lang="en-US" altLang="en-US"/>
              <a:t>The production time is less.</a:t>
            </a:r>
          </a:p>
          <a:p>
            <a:pPr eaLnBrk="1" hangingPunct="1"/>
            <a:r>
              <a:rPr lang="en-US" altLang="en-US"/>
              <a:t>The production rate increases.</a:t>
            </a:r>
          </a:p>
          <a:p>
            <a:pPr eaLnBrk="1" hangingPunct="1"/>
            <a:r>
              <a:rPr lang="en-US" altLang="en-US"/>
              <a:t>It is used for mass production.</a:t>
            </a:r>
          </a:p>
          <a:p>
            <a:pPr eaLnBrk="1" hangingPunct="1"/>
            <a:r>
              <a:rPr lang="en-US" altLang="en-US"/>
              <a:t>It does not require high skilled labour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718CFE8A-60D0-483E-8895-CD9355DAF1AA}"/>
              </a:ext>
            </a:extLst>
          </p:cNvPr>
          <p:cNvSpPr>
            <a:spLocks noGrp="1" noChangeArrowheads="1"/>
          </p:cNvSpPr>
          <p:nvPr>
            <p:ph type="title"/>
          </p:nvPr>
        </p:nvSpPr>
        <p:spPr/>
        <p:txBody>
          <a:bodyPr/>
          <a:lstStyle/>
          <a:p>
            <a:pPr eaLnBrk="1" hangingPunct="1">
              <a:defRPr/>
            </a:pPr>
            <a:r>
              <a:rPr lang="en-US" sz="4000" b="1" u="sng">
                <a:effectLst>
                  <a:outerShdw blurRad="38100" dist="38100" dir="2700000" algn="tl">
                    <a:srgbClr val="C0C0C0"/>
                  </a:outerShdw>
                </a:effectLst>
              </a:rPr>
              <a:t>Types of turret lathes</a:t>
            </a:r>
            <a:br>
              <a:rPr lang="en-US" sz="4000" b="1" u="sng">
                <a:effectLst>
                  <a:outerShdw blurRad="38100" dist="38100" dir="2700000" algn="tl">
                    <a:srgbClr val="C0C0C0"/>
                  </a:outerShdw>
                </a:effectLst>
              </a:rPr>
            </a:br>
            <a:endParaRPr lang="en-US" sz="4000" b="1" u="sng">
              <a:effectLst>
                <a:outerShdw blurRad="38100" dist="38100" dir="2700000" algn="tl">
                  <a:srgbClr val="C0C0C0"/>
                </a:outerShdw>
              </a:effectLst>
            </a:endParaRPr>
          </a:p>
        </p:txBody>
      </p:sp>
      <p:sp>
        <p:nvSpPr>
          <p:cNvPr id="36867" name="Rectangle 3">
            <a:extLst>
              <a:ext uri="{FF2B5EF4-FFF2-40B4-BE49-F238E27FC236}">
                <a16:creationId xmlns:a16="http://schemas.microsoft.com/office/drawing/2014/main" id="{9171D04A-E688-4647-957D-44C93EF03F6C}"/>
              </a:ext>
            </a:extLst>
          </p:cNvPr>
          <p:cNvSpPr>
            <a:spLocks noGrp="1" noChangeArrowheads="1"/>
          </p:cNvSpPr>
          <p:nvPr>
            <p:ph type="body" idx="1"/>
          </p:nvPr>
        </p:nvSpPr>
        <p:spPr/>
        <p:txBody>
          <a:bodyPr/>
          <a:lstStyle/>
          <a:p>
            <a:pPr eaLnBrk="1" hangingPunct="1"/>
            <a:r>
              <a:rPr lang="en-US" altLang="en-US"/>
              <a:t>There are many variants of the turret lathe. They can be most generally classified by size (small, medium, or large); method of control (manual, automated mechanically, or automated via computer [NC, CNC]); and orientation (horizontal or vertical).</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5FB7BDFA-A60C-467B-962D-8387250051C2}"/>
              </a:ext>
            </a:extLst>
          </p:cNvPr>
          <p:cNvSpPr>
            <a:spLocks noGrp="1" noChangeArrowheads="1"/>
          </p:cNvSpPr>
          <p:nvPr>
            <p:ph type="title"/>
          </p:nvPr>
        </p:nvSpPr>
        <p:spPr/>
        <p:txBody>
          <a:bodyPr/>
          <a:lstStyle/>
          <a:p>
            <a:pPr eaLnBrk="1" hangingPunct="1">
              <a:defRPr/>
            </a:pPr>
            <a:r>
              <a:rPr lang="en-US" sz="4000" b="1" u="sng" dirty="0">
                <a:effectLst>
                  <a:outerShdw blurRad="38100" dist="38100" dir="2700000" algn="tl">
                    <a:srgbClr val="C0C0C0"/>
                  </a:outerShdw>
                </a:effectLst>
              </a:rPr>
              <a:t>Types of turret lathes</a:t>
            </a:r>
            <a:br>
              <a:rPr lang="en-US" sz="4000" b="1" u="sng" dirty="0">
                <a:effectLst>
                  <a:outerShdw blurRad="38100" dist="38100" dir="2700000" algn="tl">
                    <a:srgbClr val="C0C0C0"/>
                  </a:outerShdw>
                </a:effectLst>
              </a:rPr>
            </a:br>
            <a:endParaRPr lang="en-US" sz="4000" b="1" u="sng" dirty="0">
              <a:effectLst>
                <a:outerShdw blurRad="38100" dist="38100" dir="2700000" algn="tl">
                  <a:srgbClr val="C0C0C0"/>
                </a:outerShdw>
              </a:effectLst>
            </a:endParaRPr>
          </a:p>
        </p:txBody>
      </p:sp>
      <p:sp>
        <p:nvSpPr>
          <p:cNvPr id="108547" name="Rectangle 3">
            <a:extLst>
              <a:ext uri="{FF2B5EF4-FFF2-40B4-BE49-F238E27FC236}">
                <a16:creationId xmlns:a16="http://schemas.microsoft.com/office/drawing/2014/main" id="{095BED38-AC0C-415C-AD6B-D162F5065986}"/>
              </a:ext>
            </a:extLst>
          </p:cNvPr>
          <p:cNvSpPr>
            <a:spLocks noGrp="1" noChangeArrowheads="1"/>
          </p:cNvSpPr>
          <p:nvPr>
            <p:ph type="body" idx="1"/>
          </p:nvPr>
        </p:nvSpPr>
        <p:spPr/>
        <p:txBody>
          <a:bodyPr/>
          <a:lstStyle/>
          <a:p>
            <a:pPr eaLnBrk="1" hangingPunct="1">
              <a:lnSpc>
                <a:spcPct val="90000"/>
              </a:lnSpc>
              <a:defRPr/>
            </a:pPr>
            <a:r>
              <a:rPr lang="en-US" sz="2800" b="1" dirty="0">
                <a:effectLst>
                  <a:outerShdw blurRad="38100" dist="38100" dir="2700000" algn="tl">
                    <a:srgbClr val="C0C0C0"/>
                  </a:outerShdw>
                </a:effectLst>
              </a:rPr>
              <a:t>The archetypical turret lathe: horizontal, manual</a:t>
            </a:r>
          </a:p>
          <a:p>
            <a:pPr eaLnBrk="1" hangingPunct="1">
              <a:lnSpc>
                <a:spcPct val="90000"/>
              </a:lnSpc>
              <a:defRPr/>
            </a:pPr>
            <a:r>
              <a:rPr lang="en-US" sz="2800" dirty="0">
                <a:solidFill>
                  <a:srgbClr val="FF0000"/>
                </a:solidFill>
              </a:rPr>
              <a:t>The archetypical turret lathe, and the first in order of historical appearance, is the horizontal-bed, manual turret lathe. </a:t>
            </a:r>
            <a:endParaRPr lang="en-US" sz="2800" b="1" dirty="0">
              <a:solidFill>
                <a:srgbClr val="FF0000"/>
              </a:solidFill>
              <a:effectLst>
                <a:outerShdw blurRad="38100" dist="38100" dir="2700000" algn="tl">
                  <a:srgbClr val="C0C0C0"/>
                </a:outerShdw>
              </a:effectLst>
            </a:endParaRPr>
          </a:p>
          <a:p>
            <a:pPr eaLnBrk="1" hangingPunct="1">
              <a:lnSpc>
                <a:spcPct val="90000"/>
              </a:lnSpc>
              <a:defRPr/>
            </a:pPr>
            <a:r>
              <a:rPr lang="en-US" sz="2800" b="1" dirty="0">
                <a:effectLst>
                  <a:outerShdw blurRad="38100" dist="38100" dir="2700000" algn="tl">
                    <a:srgbClr val="C0C0C0"/>
                  </a:outerShdw>
                </a:effectLst>
              </a:rPr>
              <a:t>Semi-automatic turret lathes</a:t>
            </a:r>
          </a:p>
          <a:p>
            <a:pPr eaLnBrk="1" hangingPunct="1">
              <a:lnSpc>
                <a:spcPct val="90000"/>
              </a:lnSpc>
              <a:defRPr/>
            </a:pPr>
            <a:r>
              <a:rPr lang="en-US" sz="2800" dirty="0"/>
              <a:t>Sometimes machines similar to those above but with power feeds </a:t>
            </a:r>
            <a:r>
              <a:rPr lang="en-US" sz="2800" dirty="0">
                <a:solidFill>
                  <a:srgbClr val="FF0000"/>
                </a:solidFill>
              </a:rPr>
              <a:t>and automatic </a:t>
            </a:r>
            <a:r>
              <a:rPr lang="en-US" sz="2800" b="1" dirty="0">
                <a:solidFill>
                  <a:srgbClr val="FF0000"/>
                </a:solidFill>
              </a:rPr>
              <a:t>turret-indexin</a:t>
            </a:r>
            <a:r>
              <a:rPr lang="en-US" sz="2800" dirty="0">
                <a:solidFill>
                  <a:srgbClr val="FF0000"/>
                </a:solidFill>
              </a:rPr>
              <a:t>g at the end of the return stroke </a:t>
            </a:r>
            <a:r>
              <a:rPr lang="en-US" sz="2800" dirty="0"/>
              <a:t>are called </a:t>
            </a:r>
            <a:r>
              <a:rPr lang="en-US" sz="2800" i="1" dirty="0"/>
              <a:t>semi-automatic turret lathes</a:t>
            </a:r>
            <a:r>
              <a:rPr lang="en-US" sz="2800" dirty="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50FB07A0-2EC9-4310-AD1E-33BEEF6A06F0}"/>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Automatic turret lathes (mechanically automated)</a:t>
            </a:r>
          </a:p>
        </p:txBody>
      </p:sp>
      <p:sp>
        <p:nvSpPr>
          <p:cNvPr id="112643" name="Rectangle 3">
            <a:extLst>
              <a:ext uri="{FF2B5EF4-FFF2-40B4-BE49-F238E27FC236}">
                <a16:creationId xmlns:a16="http://schemas.microsoft.com/office/drawing/2014/main" id="{0DA8A32D-407C-4BF9-8456-9F93F689E28D}"/>
              </a:ext>
            </a:extLst>
          </p:cNvPr>
          <p:cNvSpPr>
            <a:spLocks noGrp="1" noChangeArrowheads="1"/>
          </p:cNvSpPr>
          <p:nvPr>
            <p:ph type="body" idx="1"/>
          </p:nvPr>
        </p:nvSpPr>
        <p:spPr/>
        <p:txBody>
          <a:bodyPr/>
          <a:lstStyle/>
          <a:p>
            <a:pPr eaLnBrk="1" hangingPunct="1">
              <a:lnSpc>
                <a:spcPct val="90000"/>
              </a:lnSpc>
              <a:defRPr/>
            </a:pPr>
            <a:endParaRPr lang="en-US" sz="2800" b="1" dirty="0">
              <a:effectLst>
                <a:outerShdw blurRad="38100" dist="38100" dir="2700000" algn="tl">
                  <a:srgbClr val="C0C0C0"/>
                </a:outerShdw>
              </a:effectLst>
            </a:endParaRPr>
          </a:p>
          <a:p>
            <a:pPr eaLnBrk="1" hangingPunct="1">
              <a:lnSpc>
                <a:spcPct val="90000"/>
              </a:lnSpc>
              <a:defRPr/>
            </a:pPr>
            <a:r>
              <a:rPr lang="en-US" sz="2800" dirty="0"/>
              <a:t>During the 1870s through 1890s, the </a:t>
            </a:r>
            <a:r>
              <a:rPr lang="en-US" sz="2800" b="1" dirty="0"/>
              <a:t>automatic turret lathe</a:t>
            </a:r>
            <a:r>
              <a:rPr lang="en-US" sz="2800" dirty="0"/>
              <a:t> was developed and disseminated. These machines can execute many part-cutting cycles without human intervention. Thus the duties of the operator (which were already greatly reduced by the manual turret lathe) were even further reduced, and productivity increased. </a:t>
            </a:r>
            <a:r>
              <a:rPr lang="en-US" sz="2800" dirty="0">
                <a:solidFill>
                  <a:srgbClr val="FF0000"/>
                </a:solidFill>
              </a:rPr>
              <a:t>These machines use </a:t>
            </a:r>
            <a:r>
              <a:rPr lang="en-US" sz="2800" dirty="0">
                <a:solidFill>
                  <a:srgbClr val="FF0000"/>
                </a:solidFill>
                <a:hlinkClick r:id="rId2" action="ppaction://hlinkfile" tooltip="Cam"/>
              </a:rPr>
              <a:t>cams</a:t>
            </a:r>
            <a:r>
              <a:rPr lang="en-US" sz="2800" dirty="0">
                <a:solidFill>
                  <a:srgbClr val="FF0000"/>
                </a:solidFill>
              </a:rPr>
              <a:t> to automate the sliding and indexing of the turret and the opening and closing of the </a:t>
            </a:r>
            <a:r>
              <a:rPr lang="en-US" sz="2800" dirty="0">
                <a:solidFill>
                  <a:srgbClr val="FF0000"/>
                </a:solidFill>
                <a:hlinkClick r:id="rId3" action="ppaction://hlinkfile" tooltip="Chuck (engineering)"/>
              </a:rPr>
              <a:t>chuc</a:t>
            </a:r>
            <a:r>
              <a:rPr lang="en-US" sz="2800" dirty="0">
                <a:hlinkClick r:id="rId3" action="ppaction://hlinkfile" tooltip="Chuck (engineering)"/>
              </a:rPr>
              <a:t>k</a:t>
            </a:r>
            <a:r>
              <a:rPr lang="en-US" sz="2800"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B831F40B-8683-43FD-A4A2-10953510DDE0}"/>
              </a:ext>
            </a:extLst>
          </p:cNvPr>
          <p:cNvSpPr>
            <a:spLocks noGrp="1" noChangeArrowheads="1"/>
          </p:cNvSpPr>
          <p:nvPr>
            <p:ph type="title"/>
          </p:nvPr>
        </p:nvSpPr>
        <p:spPr>
          <a:xfrm>
            <a:off x="457200" y="304800"/>
            <a:ext cx="8153400" cy="914400"/>
          </a:xfrm>
        </p:spPr>
        <p:txBody>
          <a:bodyPr/>
          <a:lstStyle/>
          <a:p>
            <a:pPr eaLnBrk="1" hangingPunct="1">
              <a:defRPr/>
            </a:pPr>
            <a:br>
              <a:rPr lang="en-US" sz="3600" b="1">
                <a:effectLst>
                  <a:outerShdw blurRad="38100" dist="38100" dir="2700000" algn="tl">
                    <a:srgbClr val="C0C0C0"/>
                  </a:outerShdw>
                </a:effectLst>
              </a:rPr>
            </a:br>
            <a:r>
              <a:rPr lang="en-US" sz="3600" b="1">
                <a:effectLst>
                  <a:outerShdw blurRad="38100" dist="38100" dir="2700000" algn="tl">
                    <a:srgbClr val="C0C0C0"/>
                  </a:outerShdw>
                </a:effectLst>
              </a:rPr>
              <a:t>CNC lathes and </a:t>
            </a:r>
            <a:r>
              <a:rPr lang="en-US" sz="3600" b="1" i="1">
                <a:effectLst>
                  <a:outerShdw blurRad="38100" dist="38100" dir="2700000" algn="tl">
                    <a:srgbClr val="C0C0C0"/>
                  </a:outerShdw>
                </a:effectLst>
              </a:rPr>
              <a:t>second-operation lathes</a:t>
            </a:r>
            <a:br>
              <a:rPr lang="en-US" sz="3600" b="1">
                <a:effectLst>
                  <a:outerShdw blurRad="38100" dist="38100" dir="2700000" algn="tl">
                    <a:srgbClr val="C0C0C0"/>
                  </a:outerShdw>
                </a:effectLst>
              </a:rPr>
            </a:br>
            <a:endParaRPr lang="en-US" sz="3600" b="1">
              <a:effectLst>
                <a:outerShdw blurRad="38100" dist="38100" dir="2700000" algn="tl">
                  <a:srgbClr val="C0C0C0"/>
                </a:outerShdw>
              </a:effectLst>
            </a:endParaRPr>
          </a:p>
        </p:txBody>
      </p:sp>
      <p:sp>
        <p:nvSpPr>
          <p:cNvPr id="39939" name="Rectangle 3">
            <a:extLst>
              <a:ext uri="{FF2B5EF4-FFF2-40B4-BE49-F238E27FC236}">
                <a16:creationId xmlns:a16="http://schemas.microsoft.com/office/drawing/2014/main" id="{9AC36D24-0EEB-4876-8464-9A53BDD990C4}"/>
              </a:ext>
            </a:extLst>
          </p:cNvPr>
          <p:cNvSpPr>
            <a:spLocks noGrp="1" noChangeArrowheads="1"/>
          </p:cNvSpPr>
          <p:nvPr>
            <p:ph type="body" idx="1"/>
          </p:nvPr>
        </p:nvSpPr>
        <p:spPr/>
        <p:txBody>
          <a:bodyPr/>
          <a:lstStyle/>
          <a:p>
            <a:pPr eaLnBrk="1" hangingPunct="1">
              <a:lnSpc>
                <a:spcPct val="80000"/>
              </a:lnSpc>
            </a:pPr>
            <a:r>
              <a:rPr lang="en-US" altLang="en-US" sz="2800"/>
              <a:t>Today, most </a:t>
            </a:r>
            <a:r>
              <a:rPr lang="en-US" altLang="en-US" sz="2800">
                <a:hlinkClick r:id="rId2" action="ppaction://hlinkfile" tooltip="Lathe (metal)"/>
              </a:rPr>
              <a:t>CNC lathes</a:t>
            </a:r>
            <a:r>
              <a:rPr lang="en-US" altLang="en-US" sz="2800"/>
              <a:t> have turrets, and so could logically be called </a:t>
            </a:r>
            <a:r>
              <a:rPr lang="en-US" altLang="en-US" sz="2800" i="1"/>
              <a:t>turret lathes</a:t>
            </a:r>
            <a:r>
              <a:rPr lang="en-US" altLang="en-US" sz="2800"/>
              <a:t>, but the terminology is usually not used that way. </a:t>
            </a:r>
          </a:p>
          <a:p>
            <a:pPr eaLnBrk="1" hangingPunct="1">
              <a:lnSpc>
                <a:spcPct val="80000"/>
              </a:lnSpc>
            </a:pPr>
            <a:r>
              <a:rPr lang="en-US" altLang="en-US" sz="2800"/>
              <a:t>Horizontal CNC lathes, with or without turrets, are generally called </a:t>
            </a:r>
            <a:r>
              <a:rPr lang="en-US" altLang="en-US" sz="2800" i="1"/>
              <a:t>CNC lathes</a:t>
            </a:r>
            <a:r>
              <a:rPr lang="en-US" altLang="en-US" sz="2800"/>
              <a:t> or </a:t>
            </a:r>
            <a:r>
              <a:rPr lang="en-US" altLang="en-US" sz="2800" i="1"/>
              <a:t>CNC turning centers</a:t>
            </a:r>
            <a:r>
              <a:rPr lang="en-US" altLang="en-US" sz="2800"/>
              <a:t> or </a:t>
            </a:r>
            <a:r>
              <a:rPr lang="en-US" altLang="en-US" sz="2800" i="1"/>
              <a:t>turning centers</a:t>
            </a:r>
            <a:r>
              <a:rPr lang="en-US" altLang="en-US" sz="2800"/>
              <a:t>, and the term </a:t>
            </a:r>
            <a:r>
              <a:rPr lang="en-US" altLang="en-US" sz="2800" i="1"/>
              <a:t>turret lathe</a:t>
            </a:r>
            <a:r>
              <a:rPr lang="en-US" altLang="en-US" sz="2800"/>
              <a:t> by itself is still usually understood in context to refer to horizontal, manual turret lathes. The changed role in the production process that such machines now play is reflected in another name for them, which is </a:t>
            </a:r>
            <a:r>
              <a:rPr lang="en-US" altLang="en-US" sz="2800" b="1" i="1"/>
              <a:t>second-operation lathe.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5CD05B96-35F5-47B1-A9CA-964D8DECE9B5}"/>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Vertical turret lathes</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40963" name="Rectangle 3">
            <a:extLst>
              <a:ext uri="{FF2B5EF4-FFF2-40B4-BE49-F238E27FC236}">
                <a16:creationId xmlns:a16="http://schemas.microsoft.com/office/drawing/2014/main" id="{115D5800-637B-4B82-9209-DFC264A48840}"/>
              </a:ext>
            </a:extLst>
          </p:cNvPr>
          <p:cNvSpPr>
            <a:spLocks noGrp="1" noChangeArrowheads="1"/>
          </p:cNvSpPr>
          <p:nvPr>
            <p:ph type="body" idx="1"/>
          </p:nvPr>
        </p:nvSpPr>
        <p:spPr/>
        <p:txBody>
          <a:bodyPr/>
          <a:lstStyle/>
          <a:p>
            <a:pPr eaLnBrk="1" hangingPunct="1">
              <a:lnSpc>
                <a:spcPct val="80000"/>
              </a:lnSpc>
            </a:pPr>
            <a:r>
              <a:rPr lang="en-US" altLang="en-US" sz="2800"/>
              <a:t>The term </a:t>
            </a:r>
            <a:r>
              <a:rPr lang="en-US" altLang="en-US" sz="2800" b="1" i="1"/>
              <a:t>vertical turret lathe (VTL)</a:t>
            </a:r>
            <a:r>
              <a:rPr lang="en-US" altLang="en-US" sz="2800"/>
              <a:t> is applied to machines wherein the same essential design of the horizontal version is upended, which allows the headstock to sit on the floor and the faceplate to become a horizontal rotating table</a:t>
            </a:r>
          </a:p>
          <a:p>
            <a:pPr eaLnBrk="1" hangingPunct="1">
              <a:lnSpc>
                <a:spcPct val="80000"/>
              </a:lnSpc>
            </a:pPr>
            <a:r>
              <a:rPr lang="en-US" altLang="en-US" sz="2800">
                <a:solidFill>
                  <a:srgbClr val="FF0000"/>
                </a:solidFill>
              </a:rPr>
              <a:t>This is useful for the handling of very large, heavy, short workpieces</a:t>
            </a:r>
            <a:r>
              <a:rPr lang="en-US" altLang="en-US" sz="2800"/>
              <a:t>.</a:t>
            </a:r>
          </a:p>
          <a:p>
            <a:pPr eaLnBrk="1" hangingPunct="1">
              <a:lnSpc>
                <a:spcPct val="80000"/>
              </a:lnSpc>
            </a:pPr>
            <a:r>
              <a:rPr lang="en-US" altLang="en-US" sz="2800"/>
              <a:t>Vertical lathes in general are also called </a:t>
            </a:r>
            <a:r>
              <a:rPr lang="en-US" altLang="en-US" sz="2800" i="1"/>
              <a:t>vertical boring mills</a:t>
            </a:r>
            <a:r>
              <a:rPr lang="en-US" altLang="en-US" sz="2800"/>
              <a:t> or often simply </a:t>
            </a:r>
            <a:r>
              <a:rPr lang="en-US" altLang="en-US" sz="2800" i="1"/>
              <a:t>boring mills;</a:t>
            </a:r>
            <a:r>
              <a:rPr lang="en-US" altLang="en-US" sz="2800"/>
              <a:t> therefore a vertical turret lathe is a vertical boring mill equipped with a turret.</a:t>
            </a:r>
          </a:p>
          <a:p>
            <a:pPr eaLnBrk="1" hangingPunct="1">
              <a:lnSpc>
                <a:spcPct val="80000"/>
              </a:lnSpc>
            </a:pPr>
            <a:r>
              <a:rPr lang="en-US" altLang="en-US" sz="2800"/>
              <a:t>Today's CNC versions are called </a:t>
            </a:r>
            <a:r>
              <a:rPr lang="en-US" altLang="en-US" sz="2800" b="1" i="1"/>
              <a:t>CNC VTLs</a:t>
            </a:r>
            <a:r>
              <a:rPr lang="en-US" altLang="en-US" sz="280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1E44556-815A-4785-8C6C-43CEB8B5CBD2}"/>
              </a:ext>
            </a:extLst>
          </p:cNvPr>
          <p:cNvSpPr>
            <a:spLocks noGrp="1" noChangeArrowheads="1"/>
          </p:cNvSpPr>
          <p:nvPr>
            <p:ph type="title"/>
          </p:nvPr>
        </p:nvSpPr>
        <p:spPr>
          <a:xfrm>
            <a:off x="457200" y="274638"/>
            <a:ext cx="8229600" cy="1020762"/>
          </a:xfrm>
        </p:spPr>
        <p:txBody>
          <a:bodyPr/>
          <a:lstStyle/>
          <a:p>
            <a:pPr eaLnBrk="1" hangingPunct="1"/>
            <a:r>
              <a:rPr lang="en-US" altLang="en-US"/>
              <a:t>Lathe Machine</a:t>
            </a:r>
          </a:p>
        </p:txBody>
      </p:sp>
      <p:sp>
        <p:nvSpPr>
          <p:cNvPr id="5123" name="Rectangle 3">
            <a:extLst>
              <a:ext uri="{FF2B5EF4-FFF2-40B4-BE49-F238E27FC236}">
                <a16:creationId xmlns:a16="http://schemas.microsoft.com/office/drawing/2014/main" id="{ED2631E8-E761-4C3B-9543-2714C279C1D1}"/>
              </a:ext>
            </a:extLst>
          </p:cNvPr>
          <p:cNvSpPr>
            <a:spLocks noGrp="1" noChangeArrowheads="1"/>
          </p:cNvSpPr>
          <p:nvPr>
            <p:ph type="body" idx="1"/>
          </p:nvPr>
        </p:nvSpPr>
        <p:spPr/>
        <p:txBody>
          <a:bodyPr/>
          <a:lstStyle/>
          <a:p>
            <a:pPr eaLnBrk="1" hangingPunct="1"/>
            <a:endParaRPr lang="en-US" altLang="en-US"/>
          </a:p>
        </p:txBody>
      </p:sp>
      <p:grpSp>
        <p:nvGrpSpPr>
          <p:cNvPr id="5124" name="Group 4">
            <a:extLst>
              <a:ext uri="{FF2B5EF4-FFF2-40B4-BE49-F238E27FC236}">
                <a16:creationId xmlns:a16="http://schemas.microsoft.com/office/drawing/2014/main" id="{175C38FC-92D2-4D84-8A52-9A37E59C2841}"/>
              </a:ext>
            </a:extLst>
          </p:cNvPr>
          <p:cNvGrpSpPr>
            <a:grpSpLocks/>
          </p:cNvGrpSpPr>
          <p:nvPr/>
        </p:nvGrpSpPr>
        <p:grpSpPr bwMode="auto">
          <a:xfrm>
            <a:off x="228600" y="1524000"/>
            <a:ext cx="8915400" cy="5334000"/>
            <a:chOff x="4845" y="1440"/>
            <a:chExt cx="4536" cy="3840"/>
          </a:xfrm>
        </p:grpSpPr>
        <p:sp>
          <p:nvSpPr>
            <p:cNvPr id="5125" name="Text Box 5">
              <a:extLst>
                <a:ext uri="{FF2B5EF4-FFF2-40B4-BE49-F238E27FC236}">
                  <a16:creationId xmlns:a16="http://schemas.microsoft.com/office/drawing/2014/main" id="{8976C466-FF99-456E-99BE-02BF55FBD330}"/>
                </a:ext>
              </a:extLst>
            </p:cNvPr>
            <p:cNvSpPr txBox="1">
              <a:spLocks noChangeArrowheads="1"/>
            </p:cNvSpPr>
            <p:nvPr/>
          </p:nvSpPr>
          <p:spPr bwMode="auto">
            <a:xfrm>
              <a:off x="4845" y="4920"/>
              <a:ext cx="4536" cy="360"/>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00" b="1"/>
                <a:t>Center lathe</a:t>
              </a:r>
              <a:endParaRPr lang="en-US" altLang="en-US"/>
            </a:p>
          </p:txBody>
        </p:sp>
        <p:pic>
          <p:nvPicPr>
            <p:cNvPr id="5126" name="Picture 6" descr="300px-HwacheonCentreLathe_460x1000">
              <a:extLst>
                <a:ext uri="{FF2B5EF4-FFF2-40B4-BE49-F238E27FC236}">
                  <a16:creationId xmlns:a16="http://schemas.microsoft.com/office/drawing/2014/main" id="{0ED36653-0D90-43B6-8024-29886F0211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 y="1440"/>
              <a:ext cx="4500" cy="346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9D1F2CB-35BC-4D58-9F95-34F1E6DDD60E}"/>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Gang-tool lathe</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41987" name="Rectangle 3">
            <a:extLst>
              <a:ext uri="{FF2B5EF4-FFF2-40B4-BE49-F238E27FC236}">
                <a16:creationId xmlns:a16="http://schemas.microsoft.com/office/drawing/2014/main" id="{482F8A54-DCFB-436C-B379-D20E524FFC9A}"/>
              </a:ext>
            </a:extLst>
          </p:cNvPr>
          <p:cNvSpPr>
            <a:spLocks noGrp="1" noChangeArrowheads="1"/>
          </p:cNvSpPr>
          <p:nvPr>
            <p:ph type="body" idx="1"/>
          </p:nvPr>
        </p:nvSpPr>
        <p:spPr/>
        <p:txBody>
          <a:bodyPr/>
          <a:lstStyle/>
          <a:p>
            <a:pPr eaLnBrk="1" hangingPunct="1"/>
            <a:r>
              <a:rPr lang="en-US" altLang="en-US" sz="2800"/>
              <a:t>A gang-tool lathe is one that has a row of tools set up on its cross-slide, which is long and flat and is similar to a milling machine table.</a:t>
            </a:r>
          </a:p>
          <a:p>
            <a:pPr eaLnBrk="1" hangingPunct="1"/>
            <a:r>
              <a:rPr lang="en-US" altLang="en-US" sz="2800"/>
              <a:t>The idea is essentially the same as with turret lathes to set up multiple tools and then easily index between them for each part-cutting cycle.</a:t>
            </a:r>
          </a:p>
          <a:p>
            <a:pPr eaLnBrk="1" hangingPunct="1"/>
            <a:r>
              <a:rPr lang="en-US" altLang="en-US" sz="2800">
                <a:solidFill>
                  <a:srgbClr val="FF0000"/>
                </a:solidFill>
              </a:rPr>
              <a:t>Instead of being rotary like a turret, the indexable tool group is linear.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5C169089-85E9-4845-BF7D-B07B23662DB1}"/>
              </a:ext>
            </a:extLst>
          </p:cNvPr>
          <p:cNvSpPr>
            <a:spLocks noGrp="1" noChangeArrowheads="1"/>
          </p:cNvSpPr>
          <p:nvPr>
            <p:ph type="title"/>
          </p:nvPr>
        </p:nvSpPr>
        <p:spPr/>
        <p:txBody>
          <a:bodyPr/>
          <a:lstStyle/>
          <a:p>
            <a:pPr eaLnBrk="1" hangingPunct="1"/>
            <a:r>
              <a:rPr lang="en-US" altLang="en-US"/>
              <a:t>Multispindle lathe </a:t>
            </a:r>
          </a:p>
        </p:txBody>
      </p:sp>
      <p:sp>
        <p:nvSpPr>
          <p:cNvPr id="43011" name="Rectangle 3">
            <a:extLst>
              <a:ext uri="{FF2B5EF4-FFF2-40B4-BE49-F238E27FC236}">
                <a16:creationId xmlns:a16="http://schemas.microsoft.com/office/drawing/2014/main" id="{AEACDA9A-D16D-4836-803C-1D04C063221F}"/>
              </a:ext>
            </a:extLst>
          </p:cNvPr>
          <p:cNvSpPr>
            <a:spLocks noGrp="1" noChangeArrowheads="1"/>
          </p:cNvSpPr>
          <p:nvPr>
            <p:ph type="body" idx="1"/>
          </p:nvPr>
        </p:nvSpPr>
        <p:spPr/>
        <p:txBody>
          <a:bodyPr/>
          <a:lstStyle/>
          <a:p>
            <a:pPr eaLnBrk="1" hangingPunct="1"/>
            <a:r>
              <a:rPr lang="en-US" altLang="en-US" sz="2800" b="1"/>
              <a:t>Multispindle lathes</a:t>
            </a:r>
            <a:r>
              <a:rPr lang="en-US" altLang="en-US" sz="2800"/>
              <a:t> have more than one spindle and automated control (whether via </a:t>
            </a:r>
            <a:r>
              <a:rPr lang="en-US" altLang="en-US" sz="2800">
                <a:hlinkClick r:id="rId3" action="ppaction://hlinkfile" tooltip="Cam"/>
              </a:rPr>
              <a:t>cams</a:t>
            </a:r>
            <a:r>
              <a:rPr lang="en-US" altLang="en-US" sz="2800"/>
              <a:t> or </a:t>
            </a:r>
            <a:r>
              <a:rPr lang="en-US" altLang="en-US" sz="2800">
                <a:hlinkClick r:id="rId4" action="ppaction://hlinkfile" tooltip="CNC"/>
              </a:rPr>
              <a:t>CNC</a:t>
            </a:r>
            <a:r>
              <a:rPr lang="en-US" altLang="en-US" sz="2800"/>
              <a:t>).</a:t>
            </a:r>
          </a:p>
          <a:p>
            <a:pPr eaLnBrk="1" hangingPunct="1"/>
            <a:r>
              <a:rPr lang="en-US" altLang="en-US" sz="2800"/>
              <a:t>They are production machines specializing in high-volume production.</a:t>
            </a:r>
          </a:p>
          <a:p>
            <a:pPr eaLnBrk="1" hangingPunct="1"/>
            <a:r>
              <a:rPr lang="en-US" altLang="en-US" sz="2800">
                <a:solidFill>
                  <a:srgbClr val="FF0000"/>
                </a:solidFill>
              </a:rPr>
              <a:t>The smaller types are usually called </a:t>
            </a:r>
            <a:r>
              <a:rPr lang="en-US" altLang="en-US" sz="2800" b="1">
                <a:solidFill>
                  <a:srgbClr val="FF0000"/>
                </a:solidFill>
                <a:hlinkClick r:id="rId5" action="ppaction://hlinkfile" tooltip="Screw machine"/>
              </a:rPr>
              <a:t>screw machines</a:t>
            </a:r>
            <a:r>
              <a:rPr lang="en-US" altLang="en-US" sz="2800">
                <a:solidFill>
                  <a:srgbClr val="FF0000"/>
                </a:solidFill>
              </a:rPr>
              <a:t>, while the larger variants are usually called </a:t>
            </a:r>
            <a:r>
              <a:rPr lang="en-US" altLang="en-US" sz="2800" b="1">
                <a:solidFill>
                  <a:srgbClr val="FF0000"/>
                </a:solidFill>
              </a:rPr>
              <a:t>automatic chucking machines</a:t>
            </a:r>
            <a:r>
              <a:rPr lang="en-US" altLang="en-US" sz="2800">
                <a:solidFill>
                  <a:srgbClr val="FF0000"/>
                </a:solidFill>
              </a:rPr>
              <a:t>, </a:t>
            </a:r>
            <a:r>
              <a:rPr lang="en-US" altLang="en-US" sz="2800" b="1">
                <a:solidFill>
                  <a:srgbClr val="FF0000"/>
                </a:solidFill>
              </a:rPr>
              <a:t>automatic chuckers</a:t>
            </a:r>
            <a:r>
              <a:rPr lang="en-US" altLang="en-US" sz="2800">
                <a:solidFill>
                  <a:srgbClr val="FF0000"/>
                </a:solidFill>
              </a:rPr>
              <a:t>, or simply </a:t>
            </a:r>
            <a:r>
              <a:rPr lang="en-US" altLang="en-US" sz="2800" b="1">
                <a:solidFill>
                  <a:srgbClr val="FF0000"/>
                </a:solidFill>
              </a:rPr>
              <a:t>chuckers</a:t>
            </a:r>
            <a:r>
              <a:rPr lang="en-US" altLang="en-US" sz="280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F21FE63-E545-4416-8CAA-C5E6A1F6896C}"/>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CNC lathe / CNC turning center</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44035" name="Rectangle 3">
            <a:extLst>
              <a:ext uri="{FF2B5EF4-FFF2-40B4-BE49-F238E27FC236}">
                <a16:creationId xmlns:a16="http://schemas.microsoft.com/office/drawing/2014/main" id="{3A0BFA39-E7E5-44D3-AF3A-660E3FC24177}"/>
              </a:ext>
            </a:extLst>
          </p:cNvPr>
          <p:cNvSpPr>
            <a:spLocks noGrp="1" noChangeArrowheads="1"/>
          </p:cNvSpPr>
          <p:nvPr>
            <p:ph type="body" idx="1"/>
          </p:nvPr>
        </p:nvSpPr>
        <p:spPr>
          <a:xfrm>
            <a:off x="457200" y="914400"/>
            <a:ext cx="4495800" cy="5211763"/>
          </a:xfrm>
        </p:spPr>
        <p:txBody>
          <a:bodyPr/>
          <a:lstStyle/>
          <a:p>
            <a:pPr eaLnBrk="1" hangingPunct="1">
              <a:lnSpc>
                <a:spcPct val="90000"/>
              </a:lnSpc>
            </a:pPr>
            <a:r>
              <a:rPr lang="en-US" altLang="en-US" sz="2800">
                <a:hlinkClick r:id="rId2" action="ppaction://hlinkfile" tooltip="CNC"/>
              </a:rPr>
              <a:t>CNC</a:t>
            </a:r>
            <a:r>
              <a:rPr lang="en-US" altLang="en-US" sz="2800"/>
              <a:t> lathes are rapidly replacing the older production lathes (multispindle, etc) due to their ease of setting and operationThe part may be designed by the </a:t>
            </a:r>
            <a:r>
              <a:rPr lang="en-US" altLang="en-US" sz="2800">
                <a:hlinkClick r:id="rId3" action="ppaction://hlinkfile" tooltip="Computer-aided manufacturing"/>
              </a:rPr>
              <a:t>Computer-aided manufacturing</a:t>
            </a:r>
            <a:r>
              <a:rPr lang="en-US" altLang="en-US" sz="2800"/>
              <a:t> (CAM) process  The machine is controlled electronically via a computer menu style interface</a:t>
            </a:r>
          </a:p>
        </p:txBody>
      </p:sp>
      <p:grpSp>
        <p:nvGrpSpPr>
          <p:cNvPr id="44036" name="Group 4">
            <a:extLst>
              <a:ext uri="{FF2B5EF4-FFF2-40B4-BE49-F238E27FC236}">
                <a16:creationId xmlns:a16="http://schemas.microsoft.com/office/drawing/2014/main" id="{8A3001E3-6E65-45EF-87E0-7D76E8EA6B11}"/>
              </a:ext>
            </a:extLst>
          </p:cNvPr>
          <p:cNvGrpSpPr>
            <a:grpSpLocks/>
          </p:cNvGrpSpPr>
          <p:nvPr/>
        </p:nvGrpSpPr>
        <p:grpSpPr bwMode="auto">
          <a:xfrm>
            <a:off x="5181600" y="1066800"/>
            <a:ext cx="3962400" cy="5105400"/>
            <a:chOff x="1815" y="4506"/>
            <a:chExt cx="3096" cy="2724"/>
          </a:xfrm>
        </p:grpSpPr>
        <p:sp>
          <p:nvSpPr>
            <p:cNvPr id="44037" name="Text Box 5">
              <a:extLst>
                <a:ext uri="{FF2B5EF4-FFF2-40B4-BE49-F238E27FC236}">
                  <a16:creationId xmlns:a16="http://schemas.microsoft.com/office/drawing/2014/main" id="{1537C889-EE63-468A-BDC9-842F97E013C2}"/>
                </a:ext>
              </a:extLst>
            </p:cNvPr>
            <p:cNvSpPr txBox="1">
              <a:spLocks noChangeArrowheads="1"/>
            </p:cNvSpPr>
            <p:nvPr/>
          </p:nvSpPr>
          <p:spPr bwMode="auto">
            <a:xfrm>
              <a:off x="1815" y="6870"/>
              <a:ext cx="3096" cy="360"/>
            </a:xfrm>
            <a:prstGeom prst="rect">
              <a:avLst/>
            </a:prstGeom>
            <a:solidFill>
              <a:srgbClr val="969696"/>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00" b="1"/>
                <a:t>CNC Lathe</a:t>
              </a:r>
              <a:endParaRPr lang="en-US" altLang="en-US"/>
            </a:p>
          </p:txBody>
        </p:sp>
        <p:pic>
          <p:nvPicPr>
            <p:cNvPr id="44038" name="Picture 6" descr="cnc">
              <a:extLst>
                <a:ext uri="{FF2B5EF4-FFF2-40B4-BE49-F238E27FC236}">
                  <a16:creationId xmlns:a16="http://schemas.microsoft.com/office/drawing/2014/main" id="{8EA11F31-CF1F-4168-8AB2-155D9A8269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 y="4506"/>
              <a:ext cx="3060" cy="235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B95736F-0884-4A5E-A4E7-38AFA532A705}"/>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Combination lathe / 3-in-1 machine</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45059" name="Rectangle 3">
            <a:extLst>
              <a:ext uri="{FF2B5EF4-FFF2-40B4-BE49-F238E27FC236}">
                <a16:creationId xmlns:a16="http://schemas.microsoft.com/office/drawing/2014/main" id="{427BB75F-4180-4267-9DAE-86D90E1BF21A}"/>
              </a:ext>
            </a:extLst>
          </p:cNvPr>
          <p:cNvSpPr>
            <a:spLocks noGrp="1" noChangeArrowheads="1"/>
          </p:cNvSpPr>
          <p:nvPr>
            <p:ph type="body" idx="1"/>
          </p:nvPr>
        </p:nvSpPr>
        <p:spPr/>
        <p:txBody>
          <a:bodyPr/>
          <a:lstStyle/>
          <a:p>
            <a:pPr eaLnBrk="1" hangingPunct="1"/>
            <a:r>
              <a:rPr lang="en-US" altLang="en-US">
                <a:solidFill>
                  <a:srgbClr val="FF0000"/>
                </a:solidFill>
              </a:rPr>
              <a:t>A </a:t>
            </a:r>
            <a:r>
              <a:rPr lang="en-US" altLang="en-US" b="1">
                <a:solidFill>
                  <a:srgbClr val="FF0000"/>
                </a:solidFill>
              </a:rPr>
              <a:t>combination lathe</a:t>
            </a:r>
            <a:r>
              <a:rPr lang="en-US" altLang="en-US">
                <a:solidFill>
                  <a:srgbClr val="FF0000"/>
                </a:solidFill>
              </a:rPr>
              <a:t>, often known as a </a:t>
            </a:r>
            <a:r>
              <a:rPr lang="en-US" altLang="en-US" b="1">
                <a:solidFill>
                  <a:srgbClr val="FF0000"/>
                </a:solidFill>
              </a:rPr>
              <a:t>3-in-1 machine</a:t>
            </a:r>
            <a:r>
              <a:rPr lang="en-US" altLang="en-US">
                <a:solidFill>
                  <a:srgbClr val="FF0000"/>
                </a:solidFill>
              </a:rPr>
              <a:t>, introduces drilling or milling operations into the design of the lathe.</a:t>
            </a:r>
          </a:p>
          <a:p>
            <a:pPr eaLnBrk="1" hangingPunct="1"/>
            <a:r>
              <a:rPr lang="en-US" altLang="en-US"/>
              <a:t>The </a:t>
            </a:r>
            <a:r>
              <a:rPr lang="en-US" altLang="en-US" i="1"/>
              <a:t>3-in-1</a:t>
            </a:r>
            <a:r>
              <a:rPr lang="en-US" altLang="en-US"/>
              <a:t> name comes from the idea of having a lathe, milling machine, and drill press all in one affordable machine tool.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E885119-55FC-4D65-8C51-A14C82765FBC}"/>
              </a:ext>
            </a:extLst>
          </p:cNvPr>
          <p:cNvSpPr>
            <a:spLocks noGrp="1" noChangeArrowheads="1"/>
          </p:cNvSpPr>
          <p:nvPr>
            <p:ph type="title"/>
          </p:nvPr>
        </p:nvSpPr>
        <p:spPr/>
        <p:txBody>
          <a:bodyPr/>
          <a:lstStyle/>
          <a:p>
            <a:pPr eaLnBrk="1" hangingPunct="1"/>
            <a:r>
              <a:rPr lang="en-US" altLang="en-US"/>
              <a:t>Mechanical Properties </a:t>
            </a:r>
          </a:p>
        </p:txBody>
      </p:sp>
      <p:sp>
        <p:nvSpPr>
          <p:cNvPr id="30723" name="Rectangle 3">
            <a:extLst>
              <a:ext uri="{FF2B5EF4-FFF2-40B4-BE49-F238E27FC236}">
                <a16:creationId xmlns:a16="http://schemas.microsoft.com/office/drawing/2014/main" id="{51B31423-1E53-4C47-9206-60A42C2BF760}"/>
              </a:ext>
            </a:extLst>
          </p:cNvPr>
          <p:cNvSpPr>
            <a:spLocks noGrp="1" noChangeArrowheads="1"/>
          </p:cNvSpPr>
          <p:nvPr>
            <p:ph type="body" idx="1"/>
          </p:nvPr>
        </p:nvSpPr>
        <p:spPr/>
        <p:txBody>
          <a:bodyPr/>
          <a:lstStyle/>
          <a:p>
            <a:pPr eaLnBrk="1" hangingPunct="1">
              <a:lnSpc>
                <a:spcPct val="90000"/>
              </a:lnSpc>
              <a:defRPr/>
            </a:pPr>
            <a:r>
              <a:rPr lang="en-US" sz="2800" b="1" dirty="0">
                <a:solidFill>
                  <a:schemeClr val="hlink"/>
                </a:solidFill>
                <a:effectLst>
                  <a:outerShdw blurRad="38100" dist="38100" dir="2700000" algn="tl">
                    <a:srgbClr val="C0C0C0"/>
                  </a:outerShdw>
                </a:effectLst>
              </a:rPr>
              <a:t>Cutting Speed/Surface Velocity:</a:t>
            </a:r>
          </a:p>
          <a:p>
            <a:pPr eaLnBrk="1" hangingPunct="1">
              <a:lnSpc>
                <a:spcPct val="90000"/>
              </a:lnSpc>
              <a:defRPr/>
            </a:pPr>
            <a:r>
              <a:rPr lang="en-US" sz="2800" dirty="0">
                <a:solidFill>
                  <a:srgbClr val="FF0000"/>
                </a:solidFill>
              </a:rPr>
              <a:t>Cutting speed is defined as the speed at which the work moves with respect to the tool (usually measured in feet per minute).</a:t>
            </a:r>
          </a:p>
          <a:p>
            <a:pPr eaLnBrk="1" hangingPunct="1">
              <a:lnSpc>
                <a:spcPct val="90000"/>
              </a:lnSpc>
              <a:defRPr/>
            </a:pPr>
            <a:r>
              <a:rPr lang="en-US" sz="2800" b="1" dirty="0">
                <a:solidFill>
                  <a:schemeClr val="hlink"/>
                </a:solidFill>
                <a:effectLst>
                  <a:outerShdw blurRad="38100" dist="38100" dir="2700000" algn="tl">
                    <a:srgbClr val="C0C0C0"/>
                  </a:outerShdw>
                </a:effectLst>
              </a:rPr>
              <a:t>Feed:</a:t>
            </a:r>
          </a:p>
          <a:p>
            <a:pPr eaLnBrk="1" hangingPunct="1">
              <a:lnSpc>
                <a:spcPct val="90000"/>
              </a:lnSpc>
              <a:defRPr/>
            </a:pPr>
            <a:r>
              <a:rPr lang="en-US" sz="2800" dirty="0">
                <a:solidFill>
                  <a:srgbClr val="FF0000"/>
                </a:solidFill>
              </a:rPr>
              <a:t>Feed rate is defined as the distance the tool travels during one revolution of the part.</a:t>
            </a:r>
          </a:p>
          <a:p>
            <a:pPr eaLnBrk="1" hangingPunct="1">
              <a:lnSpc>
                <a:spcPct val="90000"/>
              </a:lnSpc>
              <a:defRPr/>
            </a:pPr>
            <a:r>
              <a:rPr lang="en-US" sz="2800" b="1" dirty="0">
                <a:solidFill>
                  <a:schemeClr val="hlink"/>
                </a:solidFill>
                <a:effectLst>
                  <a:outerShdw blurRad="38100" dist="38100" dir="2700000" algn="tl">
                    <a:srgbClr val="C0C0C0"/>
                  </a:outerShdw>
                </a:effectLst>
              </a:rPr>
              <a:t>Depth of Cut:</a:t>
            </a:r>
          </a:p>
          <a:p>
            <a:pPr eaLnBrk="1" hangingPunct="1">
              <a:lnSpc>
                <a:spcPct val="90000"/>
              </a:lnSpc>
              <a:defRPr/>
            </a:pPr>
            <a:r>
              <a:rPr lang="en-US" sz="2800" dirty="0">
                <a:solidFill>
                  <a:srgbClr val="FF0000"/>
                </a:solidFill>
              </a:rPr>
              <a:t>The depth of cut is defined as the distance the tool is plunged into the surface.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53B4FE40-741C-4AB7-A699-6524F72FC855}"/>
              </a:ext>
            </a:extLst>
          </p:cNvPr>
          <p:cNvSpPr>
            <a:spLocks noGrp="1" noChangeArrowheads="1"/>
          </p:cNvSpPr>
          <p:nvPr>
            <p:ph type="title"/>
          </p:nvPr>
        </p:nvSpPr>
        <p:spPr/>
        <p:txBody>
          <a:bodyPr/>
          <a:lstStyle/>
          <a:p>
            <a:pPr eaLnBrk="1" hangingPunct="1"/>
            <a:r>
              <a:rPr lang="en-US" altLang="en-US"/>
              <a:t>Turning operation</a:t>
            </a:r>
          </a:p>
        </p:txBody>
      </p:sp>
      <p:pic>
        <p:nvPicPr>
          <p:cNvPr id="47107" name="Picture 10" descr="http://www.mfg.mtu.edu/marc/primers/turning/t1.jpg">
            <a:extLst>
              <a:ext uri="{FF2B5EF4-FFF2-40B4-BE49-F238E27FC236}">
                <a16:creationId xmlns:a16="http://schemas.microsoft.com/office/drawing/2014/main" id="{9C0CF59D-E80A-4A96-8472-0A0BD8979B8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371600"/>
            <a:ext cx="9144000" cy="5181600"/>
          </a:xfr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a:extLst>
              <a:ext uri="{FF2B5EF4-FFF2-40B4-BE49-F238E27FC236}">
                <a16:creationId xmlns:a16="http://schemas.microsoft.com/office/drawing/2014/main" id="{F7A01A35-A238-49E7-9501-0F0D5AAF6469}"/>
              </a:ext>
            </a:extLst>
          </p:cNvPr>
          <p:cNvSpPr>
            <a:spLocks noGrp="1" noChangeArrowheads="1"/>
          </p:cNvSpPr>
          <p:nvPr>
            <p:ph type="title"/>
          </p:nvPr>
        </p:nvSpPr>
        <p:spPr/>
        <p:txBody>
          <a:bodyPr/>
          <a:lstStyle/>
          <a:p>
            <a:pPr eaLnBrk="1" hangingPunct="1"/>
            <a:r>
              <a:rPr lang="en-US" altLang="en-US" b="1"/>
              <a:t>Basic Metal Cutting Theory</a:t>
            </a:r>
            <a:r>
              <a:rPr lang="en-US" altLang="en-US"/>
              <a:t> </a:t>
            </a:r>
          </a:p>
        </p:txBody>
      </p:sp>
      <p:pic>
        <p:nvPicPr>
          <p:cNvPr id="48131" name="Picture 4" descr="02_f4">
            <a:extLst>
              <a:ext uri="{FF2B5EF4-FFF2-40B4-BE49-F238E27FC236}">
                <a16:creationId xmlns:a16="http://schemas.microsoft.com/office/drawing/2014/main" id="{44DD562C-5374-4C94-8228-F834A967BF5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419600" y="1447800"/>
            <a:ext cx="4343400" cy="4495800"/>
          </a:xfrm>
          <a:noFill/>
        </p:spPr>
      </p:pic>
      <p:sp>
        <p:nvSpPr>
          <p:cNvPr id="48132" name="Text Box 7">
            <a:extLst>
              <a:ext uri="{FF2B5EF4-FFF2-40B4-BE49-F238E27FC236}">
                <a16:creationId xmlns:a16="http://schemas.microsoft.com/office/drawing/2014/main" id="{B3F1F510-0B63-45DC-89A1-F8E96C4EF6F9}"/>
              </a:ext>
            </a:extLst>
          </p:cNvPr>
          <p:cNvSpPr txBox="1">
            <a:spLocks noChangeArrowheads="1"/>
          </p:cNvSpPr>
          <p:nvPr/>
        </p:nvSpPr>
        <p:spPr bwMode="auto">
          <a:xfrm>
            <a:off x="609600" y="1447800"/>
            <a:ext cx="3305175"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The usual conception of cutting suggests clearing the substance apart with a thin knife or wedge.</a:t>
            </a:r>
          </a:p>
          <a:p>
            <a:pPr eaLnBrk="1" hangingPunct="1"/>
            <a:r>
              <a:rPr lang="en-US" altLang="en-US"/>
              <a:t>When metal is cut the action is rather different and although the tool will always be wedge shaped in the cutting area and the cutting edge should always be sharp the wedge angle will be far too great for it to be considered knife shaped. Consequently a shearing action takes place when the work moves against the tool.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4F5B6930-0405-48F4-81BF-94DC6AB7CC0D}"/>
              </a:ext>
            </a:extLst>
          </p:cNvPr>
          <p:cNvSpPr>
            <a:spLocks noGrp="1" noChangeArrowheads="1"/>
          </p:cNvSpPr>
          <p:nvPr>
            <p:ph type="title"/>
          </p:nvPr>
        </p:nvSpPr>
        <p:spPr/>
        <p:txBody>
          <a:bodyPr/>
          <a:lstStyle/>
          <a:p>
            <a:pPr eaLnBrk="1" hangingPunct="1"/>
            <a:r>
              <a:rPr lang="en-US" altLang="en-US"/>
              <a:t>Mechanical Properties</a:t>
            </a:r>
          </a:p>
        </p:txBody>
      </p:sp>
      <p:sp>
        <p:nvSpPr>
          <p:cNvPr id="49155" name="Rectangle 3">
            <a:extLst>
              <a:ext uri="{FF2B5EF4-FFF2-40B4-BE49-F238E27FC236}">
                <a16:creationId xmlns:a16="http://schemas.microsoft.com/office/drawing/2014/main" id="{2606BE30-88F4-4B92-B7FD-F482F528D902}"/>
              </a:ext>
            </a:extLst>
          </p:cNvPr>
          <p:cNvSpPr>
            <a:spLocks noGrp="1" noChangeArrowheads="1"/>
          </p:cNvSpPr>
          <p:nvPr>
            <p:ph type="body" idx="1"/>
          </p:nvPr>
        </p:nvSpPr>
        <p:spPr/>
        <p:txBody>
          <a:bodyPr/>
          <a:lstStyle/>
          <a:p>
            <a:pPr eaLnBrk="1" hangingPunct="1"/>
            <a:r>
              <a:rPr lang="en-US" altLang="en-US">
                <a:solidFill>
                  <a:srgbClr val="FF0000"/>
                </a:solidFill>
              </a:rPr>
              <a:t>Cutting speed and feed determines the surface finish, power requirements, and material removal rate</a:t>
            </a:r>
            <a:r>
              <a:rPr lang="en-US" altLang="en-US"/>
              <a:t>. The primary factor in choosing feed and speed is the material to be cut. However, one should also consider material of the tool, rigidity of the work piece, size and condition of the lathe, and depth of cut.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CC2F6A4-42E7-4243-A02D-713C85851E96}"/>
              </a:ext>
            </a:extLst>
          </p:cNvPr>
          <p:cNvSpPr>
            <a:spLocks noGrp="1" noChangeArrowheads="1"/>
          </p:cNvSpPr>
          <p:nvPr>
            <p:ph type="title"/>
          </p:nvPr>
        </p:nvSpPr>
        <p:spPr/>
        <p:txBody>
          <a:bodyPr/>
          <a:lstStyle/>
          <a:p>
            <a:pPr eaLnBrk="1" hangingPunct="1"/>
            <a:r>
              <a:rPr lang="en-US" altLang="en-US"/>
              <a:t>METAL REMOVAL RATE</a:t>
            </a:r>
          </a:p>
        </p:txBody>
      </p:sp>
      <p:pic>
        <p:nvPicPr>
          <p:cNvPr id="50179" name="Picture 4" descr="speed_feed_diag2">
            <a:extLst>
              <a:ext uri="{FF2B5EF4-FFF2-40B4-BE49-F238E27FC236}">
                <a16:creationId xmlns:a16="http://schemas.microsoft.com/office/drawing/2014/main" id="{84CE7B35-8112-4178-9452-742953F0CC9D}"/>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762000" y="1600200"/>
            <a:ext cx="2824163" cy="4572000"/>
          </a:xfrm>
          <a:noFill/>
        </p:spPr>
      </p:pic>
      <p:pic>
        <p:nvPicPr>
          <p:cNvPr id="50180" name="Picture 6" descr="turn_spd_fd_terms_2">
            <a:extLst>
              <a:ext uri="{FF2B5EF4-FFF2-40B4-BE49-F238E27FC236}">
                <a16:creationId xmlns:a16="http://schemas.microsoft.com/office/drawing/2014/main" id="{3F7FA4B1-7C81-47AF-93C7-6352E65D7364}"/>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343400" y="1447800"/>
            <a:ext cx="4267200" cy="1524000"/>
          </a:xfrm>
          <a:noFill/>
        </p:spPr>
      </p:pic>
      <p:pic>
        <p:nvPicPr>
          <p:cNvPr id="50181" name="Picture 8" descr="turn_spd_fd_terms_1">
            <a:extLst>
              <a:ext uri="{FF2B5EF4-FFF2-40B4-BE49-F238E27FC236}">
                <a16:creationId xmlns:a16="http://schemas.microsoft.com/office/drawing/2014/main" id="{23115C98-BA5D-41B0-ABCD-072437F9C0A9}"/>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4343400" y="3200400"/>
            <a:ext cx="4138613" cy="3048000"/>
          </a:xfr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1B6CABA3-B0A9-4ADF-8151-E6DD604A22BF}"/>
              </a:ext>
            </a:extLst>
          </p:cNvPr>
          <p:cNvSpPr>
            <a:spLocks noGrp="1" noChangeArrowheads="1"/>
          </p:cNvSpPr>
          <p:nvPr>
            <p:ph type="title"/>
          </p:nvPr>
        </p:nvSpPr>
        <p:spPr/>
        <p:txBody>
          <a:bodyPr/>
          <a:lstStyle/>
          <a:p>
            <a:pPr eaLnBrk="1" hangingPunct="1"/>
            <a:r>
              <a:rPr lang="en-US" altLang="en-US"/>
              <a:t>METAL REMOVAL RATE</a:t>
            </a:r>
          </a:p>
        </p:txBody>
      </p:sp>
      <p:sp>
        <p:nvSpPr>
          <p:cNvPr id="51203" name="Rectangle 3">
            <a:extLst>
              <a:ext uri="{FF2B5EF4-FFF2-40B4-BE49-F238E27FC236}">
                <a16:creationId xmlns:a16="http://schemas.microsoft.com/office/drawing/2014/main" id="{4400C5A1-CE35-4CB5-A8F3-867D15614F82}"/>
              </a:ext>
            </a:extLst>
          </p:cNvPr>
          <p:cNvSpPr>
            <a:spLocks noGrp="1" noChangeArrowheads="1"/>
          </p:cNvSpPr>
          <p:nvPr>
            <p:ph type="body" idx="1"/>
          </p:nvPr>
        </p:nvSpPr>
        <p:spPr>
          <a:xfrm>
            <a:off x="457200" y="1600200"/>
            <a:ext cx="8305800" cy="3200400"/>
          </a:xfrm>
        </p:spPr>
        <p:txBody>
          <a:bodyPr/>
          <a:lstStyle/>
          <a:p>
            <a:pPr eaLnBrk="1" hangingPunct="1">
              <a:lnSpc>
                <a:spcPct val="90000"/>
              </a:lnSpc>
            </a:pPr>
            <a:r>
              <a:rPr lang="en-US" altLang="en-US" sz="2400">
                <a:solidFill>
                  <a:srgbClr val="FF0000"/>
                </a:solidFill>
              </a:rPr>
              <a:t>For turning, MRR values range from 0.1 to 600 in3 per minute.</a:t>
            </a:r>
          </a:p>
          <a:p>
            <a:pPr eaLnBrk="1" hangingPunct="1">
              <a:lnSpc>
                <a:spcPct val="90000"/>
              </a:lnSpc>
            </a:pPr>
            <a:r>
              <a:rPr lang="en-US" altLang="en-US" sz="2400"/>
              <a:t>Most processes have MRR’s that can be expressed as the volume of metal removed divided by the time needed to remove it:</a:t>
            </a:r>
            <a:br>
              <a:rPr lang="en-US" altLang="en-US" sz="2400"/>
            </a:br>
            <a:r>
              <a:rPr lang="en-US" altLang="en-US" sz="2400"/>
              <a:t>MRR = (volume of cut)/(cutting time)</a:t>
            </a:r>
          </a:p>
          <a:p>
            <a:pPr eaLnBrk="1" hangingPunct="1">
              <a:lnSpc>
                <a:spcPct val="90000"/>
              </a:lnSpc>
            </a:pPr>
            <a:r>
              <a:rPr lang="en-US" altLang="en-US" sz="2400"/>
              <a:t>MRR can be used to estimate the power required to sustain the cutting operation. </a:t>
            </a:r>
          </a:p>
        </p:txBody>
      </p:sp>
      <p:sp>
        <p:nvSpPr>
          <p:cNvPr id="51204" name="Text Box 8">
            <a:extLst>
              <a:ext uri="{FF2B5EF4-FFF2-40B4-BE49-F238E27FC236}">
                <a16:creationId xmlns:a16="http://schemas.microsoft.com/office/drawing/2014/main" id="{E1C723D9-CD05-4F23-AD97-0E3B0C7B3442}"/>
              </a:ext>
            </a:extLst>
          </p:cNvPr>
          <p:cNvSpPr txBox="1">
            <a:spLocks noChangeArrowheads="1"/>
          </p:cNvSpPr>
          <p:nvPr/>
        </p:nvSpPr>
        <p:spPr bwMode="auto">
          <a:xfrm>
            <a:off x="2346325" y="52943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05" name="Rectangle 14">
            <a:extLst>
              <a:ext uri="{FF2B5EF4-FFF2-40B4-BE49-F238E27FC236}">
                <a16:creationId xmlns:a16="http://schemas.microsoft.com/office/drawing/2014/main" id="{DD3E8917-991D-4734-8C78-5F361EF806B7}"/>
              </a:ext>
            </a:extLst>
          </p:cNvPr>
          <p:cNvSpPr>
            <a:spLocks noChangeArrowheads="1"/>
          </p:cNvSpPr>
          <p:nvPr/>
        </p:nvSpPr>
        <p:spPr bwMode="auto">
          <a:xfrm>
            <a:off x="838200" y="4724400"/>
            <a:ext cx="7239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solidFill>
                  <a:srgbClr val="FF0000"/>
                </a:solidFill>
              </a:rPr>
              <a:t>For most Aluminum alloys, on a roughing cut (.010 to .020 inches depth of cut) run at 600 fpm.</a:t>
            </a:r>
          </a:p>
          <a:p>
            <a:pPr eaLnBrk="1" hangingPunct="1"/>
            <a:r>
              <a:rPr lang="en-US" altLang="en-US" sz="2400">
                <a:solidFill>
                  <a:srgbClr val="FF0000"/>
                </a:solidFill>
              </a:rPr>
              <a:t>On a finishing cut (.002 to .010 depth of cut) run at 1000 fpm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lathe">
            <a:extLst>
              <a:ext uri="{FF2B5EF4-FFF2-40B4-BE49-F238E27FC236}">
                <a16:creationId xmlns:a16="http://schemas.microsoft.com/office/drawing/2014/main" id="{D4A327DB-826F-4510-8C3E-9138A7F3810D}"/>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52400" y="685800"/>
            <a:ext cx="8991600" cy="5943600"/>
          </a:xfrm>
          <a:noFill/>
        </p:spPr>
      </p:pic>
      <p:sp>
        <p:nvSpPr>
          <p:cNvPr id="6147" name="Text Box 6">
            <a:extLst>
              <a:ext uri="{FF2B5EF4-FFF2-40B4-BE49-F238E27FC236}">
                <a16:creationId xmlns:a16="http://schemas.microsoft.com/office/drawing/2014/main" id="{D0B444AF-3C0E-4B06-8C61-D94D9D5CDE5C}"/>
              </a:ext>
            </a:extLst>
          </p:cNvPr>
          <p:cNvSpPr txBox="1">
            <a:spLocks noChangeArrowheads="1"/>
          </p:cNvSpPr>
          <p:nvPr/>
        </p:nvSpPr>
        <p:spPr bwMode="auto">
          <a:xfrm>
            <a:off x="746125" y="192088"/>
            <a:ext cx="1166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LATHE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a:extLst>
              <a:ext uri="{FF2B5EF4-FFF2-40B4-BE49-F238E27FC236}">
                <a16:creationId xmlns:a16="http://schemas.microsoft.com/office/drawing/2014/main" id="{165C5864-9A34-42E8-844E-DCEA663E2C78}"/>
              </a:ext>
            </a:extLst>
          </p:cNvPr>
          <p:cNvSpPr>
            <a:spLocks noGrp="1" noChangeArrowheads="1"/>
          </p:cNvSpPr>
          <p:nvPr>
            <p:ph type="title"/>
          </p:nvPr>
        </p:nvSpPr>
        <p:spPr/>
        <p:txBody>
          <a:bodyPr/>
          <a:lstStyle/>
          <a:p>
            <a:pPr eaLnBrk="1" hangingPunct="1"/>
            <a:r>
              <a:rPr lang="en-US" altLang="en-US"/>
              <a:t>METAL REMOVAL RATE</a:t>
            </a:r>
          </a:p>
        </p:txBody>
      </p:sp>
      <p:sp>
        <p:nvSpPr>
          <p:cNvPr id="52227" name="Rectangle 4">
            <a:extLst>
              <a:ext uri="{FF2B5EF4-FFF2-40B4-BE49-F238E27FC236}">
                <a16:creationId xmlns:a16="http://schemas.microsoft.com/office/drawing/2014/main" id="{1E12E3AA-75B7-4135-9729-82C7BC16477B}"/>
              </a:ext>
            </a:extLst>
          </p:cNvPr>
          <p:cNvSpPr>
            <a:spLocks noGrp="1" noChangeArrowheads="1"/>
          </p:cNvSpPr>
          <p:nvPr>
            <p:ph type="body" sz="half" idx="1"/>
          </p:nvPr>
        </p:nvSpPr>
        <p:spPr>
          <a:noFill/>
        </p:spPr>
        <p:txBody>
          <a:bodyPr/>
          <a:lstStyle/>
          <a:p>
            <a:pPr eaLnBrk="1" hangingPunct="1">
              <a:lnSpc>
                <a:spcPct val="90000"/>
              </a:lnSpc>
            </a:pPr>
            <a:r>
              <a:rPr lang="en-US" altLang="en-US" sz="2800"/>
              <a:t>With turning, the cutting time can be expressed as the following:</a:t>
            </a:r>
          </a:p>
          <a:p>
            <a:pPr eaLnBrk="1" hangingPunct="1">
              <a:lnSpc>
                <a:spcPct val="90000"/>
              </a:lnSpc>
            </a:pPr>
            <a:endParaRPr lang="en-US" altLang="en-US" sz="2800"/>
          </a:p>
          <a:p>
            <a:pPr eaLnBrk="1" hangingPunct="1">
              <a:lnSpc>
                <a:spcPct val="90000"/>
              </a:lnSpc>
            </a:pPr>
            <a:r>
              <a:rPr lang="en-US" altLang="en-US" sz="2800"/>
              <a:t>The allowance is an estimation factor which is added to the L term to allow for the tool to enter and exit the cut.</a:t>
            </a:r>
          </a:p>
        </p:txBody>
      </p:sp>
      <p:pic>
        <p:nvPicPr>
          <p:cNvPr id="52228" name="Picture 5" descr="ct_turning1">
            <a:extLst>
              <a:ext uri="{FF2B5EF4-FFF2-40B4-BE49-F238E27FC236}">
                <a16:creationId xmlns:a16="http://schemas.microsoft.com/office/drawing/2014/main" id="{E937C087-4949-4E3B-A69C-DB84BDB2849E}"/>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724400" y="2286000"/>
            <a:ext cx="4114800" cy="1524000"/>
          </a:xfr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8B2238D0-5544-4108-B5B6-D6E587B94FD7}"/>
              </a:ext>
            </a:extLst>
          </p:cNvPr>
          <p:cNvSpPr>
            <a:spLocks noGrp="1" noChangeArrowheads="1"/>
          </p:cNvSpPr>
          <p:nvPr>
            <p:ph type="title"/>
          </p:nvPr>
        </p:nvSpPr>
        <p:spPr/>
        <p:txBody>
          <a:bodyPr/>
          <a:lstStyle/>
          <a:p>
            <a:pPr eaLnBrk="1" hangingPunct="1"/>
            <a:r>
              <a:rPr lang="en-US" altLang="en-US" sz="4000" b="1"/>
              <a:t>LATHE RELATED OPERATIONS</a:t>
            </a:r>
            <a:br>
              <a:rPr lang="en-US" altLang="en-US" sz="4000" b="1"/>
            </a:br>
            <a:endParaRPr lang="en-US" altLang="en-US" sz="4000" b="1"/>
          </a:p>
        </p:txBody>
      </p:sp>
      <p:sp>
        <p:nvSpPr>
          <p:cNvPr id="53251" name="Rectangle 3">
            <a:extLst>
              <a:ext uri="{FF2B5EF4-FFF2-40B4-BE49-F238E27FC236}">
                <a16:creationId xmlns:a16="http://schemas.microsoft.com/office/drawing/2014/main" id="{BD0EA8AB-5E89-40D4-A222-E6DD12DE5CC0}"/>
              </a:ext>
            </a:extLst>
          </p:cNvPr>
          <p:cNvSpPr>
            <a:spLocks noGrp="1" noChangeArrowheads="1"/>
          </p:cNvSpPr>
          <p:nvPr>
            <p:ph type="body" sz="half" idx="1"/>
          </p:nvPr>
        </p:nvSpPr>
        <p:spPr>
          <a:xfrm>
            <a:off x="457200" y="1219200"/>
            <a:ext cx="4038600" cy="5334000"/>
          </a:xfrm>
        </p:spPr>
        <p:txBody>
          <a:bodyPr/>
          <a:lstStyle/>
          <a:p>
            <a:pPr eaLnBrk="1" hangingPunct="1"/>
            <a:r>
              <a:rPr lang="en-US" altLang="en-US" sz="2400" b="1">
                <a:solidFill>
                  <a:srgbClr val="FF0000"/>
                </a:solidFill>
              </a:rPr>
              <a:t>Boring. Boring always involves the enlarging of an existing hole,</a:t>
            </a:r>
            <a:r>
              <a:rPr lang="en-US" altLang="en-US" sz="2400" b="1"/>
              <a:t> which may have been made by a drill or may be the result of a core in a casting.</a:t>
            </a:r>
          </a:p>
          <a:p>
            <a:pPr eaLnBrk="1" hangingPunct="1"/>
            <a:r>
              <a:rPr lang="en-US" altLang="en-US" sz="2400" b="1"/>
              <a:t>An equally important, and concurrent, purpose of boring may be to make the hole concentric with the axis of rotation of the workpiece</a:t>
            </a:r>
            <a:endParaRPr lang="en-US" altLang="en-US" sz="2400"/>
          </a:p>
        </p:txBody>
      </p:sp>
      <p:pic>
        <p:nvPicPr>
          <p:cNvPr id="53252" name="Picture 13" descr="http://www.mfg.mtu.edu/marc/primers/turning/t4.gif">
            <a:extLst>
              <a:ext uri="{FF2B5EF4-FFF2-40B4-BE49-F238E27FC236}">
                <a16:creationId xmlns:a16="http://schemas.microsoft.com/office/drawing/2014/main" id="{2F4FBE3E-692C-44A0-A93F-DEE57E677E2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1219200"/>
            <a:ext cx="4038600" cy="5105400"/>
          </a:xfr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34C2CF1-1B78-46DB-9831-623C9B77AAA5}"/>
              </a:ext>
            </a:extLst>
          </p:cNvPr>
          <p:cNvSpPr>
            <a:spLocks noGrp="1" noChangeArrowheads="1"/>
          </p:cNvSpPr>
          <p:nvPr>
            <p:ph type="title"/>
          </p:nvPr>
        </p:nvSpPr>
        <p:spPr/>
        <p:txBody>
          <a:bodyPr/>
          <a:lstStyle/>
          <a:p>
            <a:pPr eaLnBrk="1" hangingPunct="1"/>
            <a:r>
              <a:rPr lang="en-US" altLang="en-US" b="1"/>
              <a:t>Facing.</a:t>
            </a:r>
          </a:p>
        </p:txBody>
      </p:sp>
      <p:sp>
        <p:nvSpPr>
          <p:cNvPr id="54275" name="Rectangle 3">
            <a:extLst>
              <a:ext uri="{FF2B5EF4-FFF2-40B4-BE49-F238E27FC236}">
                <a16:creationId xmlns:a16="http://schemas.microsoft.com/office/drawing/2014/main" id="{1FB365A0-30E1-459F-8BE0-558FBE0819B2}"/>
              </a:ext>
            </a:extLst>
          </p:cNvPr>
          <p:cNvSpPr>
            <a:spLocks noGrp="1" noChangeArrowheads="1"/>
          </p:cNvSpPr>
          <p:nvPr>
            <p:ph type="body" sz="half" idx="1"/>
          </p:nvPr>
        </p:nvSpPr>
        <p:spPr/>
        <p:txBody>
          <a:bodyPr/>
          <a:lstStyle/>
          <a:p>
            <a:pPr eaLnBrk="1" hangingPunct="1"/>
            <a:r>
              <a:rPr lang="en-US" altLang="en-US" sz="2800"/>
              <a:t>Facing is the producing of a flat surface as the result of a tool's being fed across the end of the rotating workpiece </a:t>
            </a:r>
          </a:p>
        </p:txBody>
      </p:sp>
      <p:pic>
        <p:nvPicPr>
          <p:cNvPr id="54276" name="Picture 14" descr="http://www.mfg.mtu.edu/marc/primers/turning/t7.jpg">
            <a:extLst>
              <a:ext uri="{FF2B5EF4-FFF2-40B4-BE49-F238E27FC236}">
                <a16:creationId xmlns:a16="http://schemas.microsoft.com/office/drawing/2014/main" id="{28F980F6-C7DA-4C2B-A732-FC5E25A7752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419600" y="1295400"/>
            <a:ext cx="4724400" cy="5334000"/>
          </a:xfrm>
          <a:noFill/>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3EA882D6-3EF5-451B-888F-DEA955CD5817}"/>
              </a:ext>
            </a:extLst>
          </p:cNvPr>
          <p:cNvSpPr>
            <a:spLocks noGrp="1" noChangeArrowheads="1"/>
          </p:cNvSpPr>
          <p:nvPr>
            <p:ph type="title"/>
          </p:nvPr>
        </p:nvSpPr>
        <p:spPr/>
        <p:txBody>
          <a:bodyPr/>
          <a:lstStyle/>
          <a:p>
            <a:pPr eaLnBrk="1" hangingPunct="1"/>
            <a:r>
              <a:rPr lang="en-US" altLang="en-US" b="1"/>
              <a:t>Parting.</a:t>
            </a:r>
          </a:p>
        </p:txBody>
      </p:sp>
      <p:sp>
        <p:nvSpPr>
          <p:cNvPr id="55299" name="Rectangle 3">
            <a:extLst>
              <a:ext uri="{FF2B5EF4-FFF2-40B4-BE49-F238E27FC236}">
                <a16:creationId xmlns:a16="http://schemas.microsoft.com/office/drawing/2014/main" id="{7AEE248D-F2D1-4AC3-9CBE-210FAFB84DA4}"/>
              </a:ext>
            </a:extLst>
          </p:cNvPr>
          <p:cNvSpPr>
            <a:spLocks noGrp="1" noChangeArrowheads="1"/>
          </p:cNvSpPr>
          <p:nvPr>
            <p:ph type="body" sz="half" idx="1"/>
          </p:nvPr>
        </p:nvSpPr>
        <p:spPr/>
        <p:txBody>
          <a:bodyPr/>
          <a:lstStyle/>
          <a:p>
            <a:pPr eaLnBrk="1" hangingPunct="1"/>
            <a:r>
              <a:rPr lang="en-US" altLang="en-US"/>
              <a:t>Parting is the operation by which one section of a work piece is severed from the remainder by means of a cutoff tool</a:t>
            </a:r>
          </a:p>
        </p:txBody>
      </p:sp>
      <p:pic>
        <p:nvPicPr>
          <p:cNvPr id="55300" name="Picture 15" descr="http://www.mfg.mtu.edu/marc/primers/turning/t6.gif">
            <a:extLst>
              <a:ext uri="{FF2B5EF4-FFF2-40B4-BE49-F238E27FC236}">
                <a16:creationId xmlns:a16="http://schemas.microsoft.com/office/drawing/2014/main" id="{BDA8E9CA-B7F0-4BBE-B2EC-4D9A1303C38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1371600"/>
            <a:ext cx="4495800" cy="5486400"/>
          </a:xfr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6A86575-9FC2-43D5-88B7-9536BAD302AF}"/>
              </a:ext>
            </a:extLst>
          </p:cNvPr>
          <p:cNvSpPr>
            <a:spLocks noGrp="1" noChangeArrowheads="1"/>
          </p:cNvSpPr>
          <p:nvPr>
            <p:ph type="title"/>
          </p:nvPr>
        </p:nvSpPr>
        <p:spPr/>
        <p:txBody>
          <a:bodyPr/>
          <a:lstStyle/>
          <a:p>
            <a:pPr eaLnBrk="1" hangingPunct="1"/>
            <a:r>
              <a:rPr lang="en-US" altLang="en-US" b="1"/>
              <a:t>Threading.</a:t>
            </a:r>
          </a:p>
        </p:txBody>
      </p:sp>
      <p:sp>
        <p:nvSpPr>
          <p:cNvPr id="56323" name="Rectangle 3">
            <a:extLst>
              <a:ext uri="{FF2B5EF4-FFF2-40B4-BE49-F238E27FC236}">
                <a16:creationId xmlns:a16="http://schemas.microsoft.com/office/drawing/2014/main" id="{7B224565-E0FF-4393-9D18-2288C90D129E}"/>
              </a:ext>
            </a:extLst>
          </p:cNvPr>
          <p:cNvSpPr>
            <a:spLocks noGrp="1" noChangeArrowheads="1"/>
          </p:cNvSpPr>
          <p:nvPr>
            <p:ph type="body" sz="half" idx="1"/>
          </p:nvPr>
        </p:nvSpPr>
        <p:spPr/>
        <p:txBody>
          <a:bodyPr/>
          <a:lstStyle/>
          <a:p>
            <a:pPr eaLnBrk="1" hangingPunct="1">
              <a:lnSpc>
                <a:spcPct val="90000"/>
              </a:lnSpc>
            </a:pPr>
            <a:r>
              <a:rPr lang="en-US" altLang="en-US" sz="2800"/>
              <a:t>Lathe provided the first method for cutting threads by machines. Although most threads are now produced by other methods, lathes still provide the most versatile and fundamentally simple method </a:t>
            </a:r>
          </a:p>
        </p:txBody>
      </p:sp>
      <p:pic>
        <p:nvPicPr>
          <p:cNvPr id="56324" name="Picture 16" descr="http://www.mfg.mtu.edu/marc/primers/turning/t5.gif">
            <a:extLst>
              <a:ext uri="{FF2B5EF4-FFF2-40B4-BE49-F238E27FC236}">
                <a16:creationId xmlns:a16="http://schemas.microsoft.com/office/drawing/2014/main" id="{E1657B1D-73BA-46DD-A810-7FC57030F3B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343400" y="1371600"/>
            <a:ext cx="4800600" cy="5486400"/>
          </a:xfr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a:extLst>
              <a:ext uri="{FF2B5EF4-FFF2-40B4-BE49-F238E27FC236}">
                <a16:creationId xmlns:a16="http://schemas.microsoft.com/office/drawing/2014/main" id="{D043EACB-6110-4F0E-B915-155B95F49CAB}"/>
              </a:ext>
            </a:extLst>
          </p:cNvPr>
          <p:cNvSpPr>
            <a:spLocks noGrp="1" noChangeArrowheads="1"/>
          </p:cNvSpPr>
          <p:nvPr>
            <p:ph type="title"/>
          </p:nvPr>
        </p:nvSpPr>
        <p:spPr/>
        <p:txBody>
          <a:bodyPr/>
          <a:lstStyle/>
          <a:p>
            <a:pPr eaLnBrk="1" hangingPunct="1"/>
            <a:r>
              <a:rPr lang="en-US" altLang="en-US" sz="4000" b="1"/>
              <a:t>CUTTING TOOLS FOR LATHES</a:t>
            </a:r>
            <a:br>
              <a:rPr lang="en-US" altLang="en-US" sz="4000" b="1"/>
            </a:br>
            <a:endParaRPr lang="en-US" altLang="en-US" sz="4000" b="1"/>
          </a:p>
        </p:txBody>
      </p:sp>
      <p:pic>
        <p:nvPicPr>
          <p:cNvPr id="57347" name="Picture 4" descr="02_f3">
            <a:extLst>
              <a:ext uri="{FF2B5EF4-FFF2-40B4-BE49-F238E27FC236}">
                <a16:creationId xmlns:a16="http://schemas.microsoft.com/office/drawing/2014/main" id="{EB175F04-7F12-43D9-BEE6-F1EF6303F9D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143000"/>
            <a:ext cx="7924800" cy="5029200"/>
          </a:xfrm>
          <a:noFill/>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
            <a:extLst>
              <a:ext uri="{FF2B5EF4-FFF2-40B4-BE49-F238E27FC236}">
                <a16:creationId xmlns:a16="http://schemas.microsoft.com/office/drawing/2014/main" id="{E48120E8-7A4D-4A99-8A5A-2D2E2E78BFC1}"/>
              </a:ext>
            </a:extLst>
          </p:cNvPr>
          <p:cNvSpPr>
            <a:spLocks noGrp="1" noChangeArrowheads="1"/>
          </p:cNvSpPr>
          <p:nvPr>
            <p:ph type="title"/>
          </p:nvPr>
        </p:nvSpPr>
        <p:spPr/>
        <p:txBody>
          <a:bodyPr/>
          <a:lstStyle/>
          <a:p>
            <a:pPr eaLnBrk="1" hangingPunct="1"/>
            <a:r>
              <a:rPr lang="en-US" altLang="en-US" b="1"/>
              <a:t>Cutting Tool Terminology</a:t>
            </a:r>
            <a:r>
              <a:rPr lang="en-US" altLang="en-US"/>
              <a:t> </a:t>
            </a:r>
          </a:p>
        </p:txBody>
      </p:sp>
      <p:pic>
        <p:nvPicPr>
          <p:cNvPr id="58371" name="Picture 4" descr="cutterms">
            <a:extLst>
              <a:ext uri="{FF2B5EF4-FFF2-40B4-BE49-F238E27FC236}">
                <a16:creationId xmlns:a16="http://schemas.microsoft.com/office/drawing/2014/main" id="{CC66CDC3-B5D0-4BFE-A4A4-F7F4AA9FF50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419600" y="1752600"/>
            <a:ext cx="4419600" cy="4876800"/>
          </a:xfrm>
          <a:noFill/>
        </p:spPr>
      </p:pic>
      <p:pic>
        <p:nvPicPr>
          <p:cNvPr id="58372" name="Picture 23" descr="http://www.mfg.mtu.edu/marc/primers/turning/geom.jpg">
            <a:extLst>
              <a:ext uri="{FF2B5EF4-FFF2-40B4-BE49-F238E27FC236}">
                <a16:creationId xmlns:a16="http://schemas.microsoft.com/office/drawing/2014/main" id="{350602DB-D789-4B4A-9059-DF76722537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752600"/>
            <a:ext cx="396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A0C6E832-A4BF-4104-9C30-6F75D3E1E14E}"/>
              </a:ext>
            </a:extLst>
          </p:cNvPr>
          <p:cNvSpPr>
            <a:spLocks noGrp="1" noChangeArrowheads="1"/>
          </p:cNvSpPr>
          <p:nvPr>
            <p:ph type="title"/>
          </p:nvPr>
        </p:nvSpPr>
        <p:spPr/>
        <p:txBody>
          <a:bodyPr/>
          <a:lstStyle/>
          <a:p>
            <a:pPr eaLnBrk="1" hangingPunct="1"/>
            <a:r>
              <a:rPr lang="en-US" altLang="en-US" sz="4000" b="1">
                <a:solidFill>
                  <a:schemeClr val="tx1"/>
                </a:solidFill>
              </a:rPr>
              <a:t>Tool Geometry</a:t>
            </a:r>
          </a:p>
        </p:txBody>
      </p:sp>
      <p:pic>
        <p:nvPicPr>
          <p:cNvPr id="59395" name="Picture 23" descr="http://www.mfg.mtu.edu/marc/primers/turning/geom.jpg">
            <a:extLst>
              <a:ext uri="{FF2B5EF4-FFF2-40B4-BE49-F238E27FC236}">
                <a16:creationId xmlns:a16="http://schemas.microsoft.com/office/drawing/2014/main" id="{B63ED3E7-EF32-42ED-B51C-19299708268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114800" y="1371600"/>
            <a:ext cx="5029200" cy="5105400"/>
          </a:xfrm>
          <a:noFill/>
        </p:spPr>
      </p:pic>
      <p:sp>
        <p:nvSpPr>
          <p:cNvPr id="59396" name="Rectangle 6">
            <a:extLst>
              <a:ext uri="{FF2B5EF4-FFF2-40B4-BE49-F238E27FC236}">
                <a16:creationId xmlns:a16="http://schemas.microsoft.com/office/drawing/2014/main" id="{D03E04E4-C75F-47FB-8617-F503D0D67D93}"/>
              </a:ext>
            </a:extLst>
          </p:cNvPr>
          <p:cNvSpPr>
            <a:spLocks noChangeArrowheads="1"/>
          </p:cNvSpPr>
          <p:nvPr/>
        </p:nvSpPr>
        <p:spPr bwMode="auto">
          <a:xfrm>
            <a:off x="0" y="1233488"/>
            <a:ext cx="39624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en-US" sz="2400"/>
              <a:t> For cutting tools, geometry depends mainly on the properties of the tool material and the work material.</a:t>
            </a:r>
          </a:p>
          <a:p>
            <a:pPr eaLnBrk="1" hangingPunct="1"/>
            <a:endParaRPr lang="en-US" altLang="en-US" sz="2400"/>
          </a:p>
          <a:p>
            <a:pPr eaLnBrk="1" hangingPunct="1">
              <a:buFontTx/>
              <a:buChar char="•"/>
            </a:pPr>
            <a:r>
              <a:rPr lang="en-US" altLang="en-US" sz="2400"/>
              <a:t> The standard terminology is shown in the following figure. For single point tools, the most important angles are the rake angles and the end and side relief angles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ECE57124-C6DD-4008-9A35-EB8FF7B3F64D}"/>
              </a:ext>
            </a:extLst>
          </p:cNvPr>
          <p:cNvSpPr>
            <a:spLocks noGrp="1" noChangeArrowheads="1"/>
          </p:cNvSpPr>
          <p:nvPr>
            <p:ph type="title"/>
          </p:nvPr>
        </p:nvSpPr>
        <p:spPr/>
        <p:txBody>
          <a:bodyPr/>
          <a:lstStyle/>
          <a:p>
            <a:pPr eaLnBrk="1" hangingPunct="1"/>
            <a:r>
              <a:rPr lang="en-US" altLang="en-US"/>
              <a:t>TOOL GEOMETERY</a:t>
            </a:r>
          </a:p>
        </p:txBody>
      </p:sp>
      <p:pic>
        <p:nvPicPr>
          <p:cNvPr id="60419" name="Picture 4" descr="02_f5">
            <a:extLst>
              <a:ext uri="{FF2B5EF4-FFF2-40B4-BE49-F238E27FC236}">
                <a16:creationId xmlns:a16="http://schemas.microsoft.com/office/drawing/2014/main" id="{3E0ACC36-5FA4-4F00-9838-03EE4BBADFC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295400"/>
            <a:ext cx="7848600" cy="4419600"/>
          </a:xfrm>
          <a:noFill/>
        </p:spPr>
      </p:pic>
      <p:sp>
        <p:nvSpPr>
          <p:cNvPr id="60420" name="Text Box 6">
            <a:extLst>
              <a:ext uri="{FF2B5EF4-FFF2-40B4-BE49-F238E27FC236}">
                <a16:creationId xmlns:a16="http://schemas.microsoft.com/office/drawing/2014/main" id="{420BDA69-DCB4-4685-BC93-2440DD614051}"/>
              </a:ext>
            </a:extLst>
          </p:cNvPr>
          <p:cNvSpPr txBox="1">
            <a:spLocks noChangeArrowheads="1"/>
          </p:cNvSpPr>
          <p:nvPr/>
        </p:nvSpPr>
        <p:spPr bwMode="auto">
          <a:xfrm>
            <a:off x="2498725" y="5980113"/>
            <a:ext cx="5048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Main Features of a Single Point Cutting Tool</a:t>
            </a:r>
            <a:r>
              <a:rPr lang="en-US" altLang="en-US"/>
              <a:t>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71482715-1511-4AEA-8D0D-4035D2A391CF}"/>
              </a:ext>
            </a:extLst>
          </p:cNvPr>
          <p:cNvSpPr>
            <a:spLocks noGrp="1" noChangeArrowheads="1"/>
          </p:cNvSpPr>
          <p:nvPr>
            <p:ph type="title"/>
          </p:nvPr>
        </p:nvSpPr>
        <p:spPr>
          <a:xfrm>
            <a:off x="457200" y="304800"/>
            <a:ext cx="8229600" cy="1143000"/>
          </a:xfrm>
        </p:spPr>
        <p:txBody>
          <a:bodyPr/>
          <a:lstStyle/>
          <a:p>
            <a:pPr eaLnBrk="1" hangingPunct="1"/>
            <a:r>
              <a:rPr lang="en-US" altLang="en-US" sz="4000" b="1">
                <a:solidFill>
                  <a:schemeClr val="tx1"/>
                </a:solidFill>
              </a:rPr>
              <a:t>RAKE ANGLE</a:t>
            </a:r>
            <a:br>
              <a:rPr lang="en-US" altLang="en-US" sz="4000" b="1">
                <a:solidFill>
                  <a:schemeClr val="tx1"/>
                </a:solidFill>
              </a:rPr>
            </a:br>
            <a:endParaRPr lang="en-US" altLang="en-US" sz="4000" b="1">
              <a:solidFill>
                <a:schemeClr val="tx1"/>
              </a:solidFill>
            </a:endParaRPr>
          </a:p>
        </p:txBody>
      </p:sp>
      <p:sp>
        <p:nvSpPr>
          <p:cNvPr id="61443" name="Rectangle 3">
            <a:extLst>
              <a:ext uri="{FF2B5EF4-FFF2-40B4-BE49-F238E27FC236}">
                <a16:creationId xmlns:a16="http://schemas.microsoft.com/office/drawing/2014/main" id="{5A0891E1-F943-4D9A-B447-A6B9F7C28642}"/>
              </a:ext>
            </a:extLst>
          </p:cNvPr>
          <p:cNvSpPr>
            <a:spLocks noGrp="1" noChangeArrowheads="1"/>
          </p:cNvSpPr>
          <p:nvPr>
            <p:ph type="body" idx="1"/>
          </p:nvPr>
        </p:nvSpPr>
        <p:spPr>
          <a:xfrm>
            <a:off x="457200" y="1600200"/>
            <a:ext cx="4267200" cy="3810000"/>
          </a:xfrm>
        </p:spPr>
        <p:txBody>
          <a:bodyPr/>
          <a:lstStyle/>
          <a:p>
            <a:pPr eaLnBrk="1" hangingPunct="1">
              <a:buFontTx/>
              <a:buNone/>
            </a:pPr>
            <a:r>
              <a:rPr lang="en-US" altLang="en-US" sz="2400">
                <a:solidFill>
                  <a:srgbClr val="FF0000"/>
                </a:solidFill>
              </a:rPr>
              <a:t>Rake angle is the angle between the top face of the tool and the normal to the work surface at the cutting edge </a:t>
            </a:r>
          </a:p>
          <a:p>
            <a:pPr eaLnBrk="1" hangingPunct="1"/>
            <a:r>
              <a:rPr lang="en-US" altLang="en-US" sz="2400">
                <a:solidFill>
                  <a:srgbClr val="FF0000"/>
                </a:solidFill>
              </a:rPr>
              <a:t>A large rake angle will improve cutting action, but would lead to early tool failure, since the tool wedge angle is relatively weak </a:t>
            </a:r>
          </a:p>
        </p:txBody>
      </p:sp>
      <p:pic>
        <p:nvPicPr>
          <p:cNvPr id="61444" name="Picture 23" descr="http://www.mfg.mtu.edu/marc/primers/turning/geom.jpg">
            <a:extLst>
              <a:ext uri="{FF2B5EF4-FFF2-40B4-BE49-F238E27FC236}">
                <a16:creationId xmlns:a16="http://schemas.microsoft.com/office/drawing/2014/main" id="{F2437B8E-30B5-4652-823E-9179416D55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650" y="1219200"/>
            <a:ext cx="457835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F143E45-D25D-4352-95FD-A6E32E219CEB}"/>
              </a:ext>
            </a:extLst>
          </p:cNvPr>
          <p:cNvSpPr>
            <a:spLocks noGrp="1" noChangeArrowheads="1"/>
          </p:cNvSpPr>
          <p:nvPr>
            <p:ph type="title"/>
          </p:nvPr>
        </p:nvSpPr>
        <p:spPr/>
        <p:txBody>
          <a:bodyPr/>
          <a:lstStyle/>
          <a:p>
            <a:pPr eaLnBrk="1" hangingPunct="1">
              <a:defRPr/>
            </a:pPr>
            <a:r>
              <a:rPr lang="en-US" sz="4000" b="1" u="sng" dirty="0">
                <a:effectLst>
                  <a:outerShdw blurRad="38100" dist="38100" dir="2700000" algn="tl">
                    <a:srgbClr val="C0C0C0"/>
                  </a:outerShdw>
                </a:effectLst>
              </a:rPr>
              <a:t>Major categories of lathes</a:t>
            </a:r>
            <a:br>
              <a:rPr lang="en-US" sz="4000" b="1" u="sng" dirty="0">
                <a:effectLst>
                  <a:outerShdw blurRad="38100" dist="38100" dir="2700000" algn="tl">
                    <a:srgbClr val="C0C0C0"/>
                  </a:outerShdw>
                </a:effectLst>
              </a:rPr>
            </a:br>
            <a:endParaRPr lang="en-US" sz="4000" b="1" u="sng" dirty="0">
              <a:effectLst>
                <a:outerShdw blurRad="38100" dist="38100" dir="2700000" algn="tl">
                  <a:srgbClr val="C0C0C0"/>
                </a:outerShdw>
              </a:effectLst>
            </a:endParaRPr>
          </a:p>
        </p:txBody>
      </p:sp>
      <p:sp>
        <p:nvSpPr>
          <p:cNvPr id="7171" name="Rectangle 3">
            <a:extLst>
              <a:ext uri="{FF2B5EF4-FFF2-40B4-BE49-F238E27FC236}">
                <a16:creationId xmlns:a16="http://schemas.microsoft.com/office/drawing/2014/main" id="{0C8A1E64-24BC-478E-B3C2-1AAC1C092190}"/>
              </a:ext>
            </a:extLst>
          </p:cNvPr>
          <p:cNvSpPr>
            <a:spLocks noGrp="1" noChangeArrowheads="1"/>
          </p:cNvSpPr>
          <p:nvPr>
            <p:ph type="body" idx="1"/>
          </p:nvPr>
        </p:nvSpPr>
        <p:spPr/>
        <p:txBody>
          <a:bodyPr/>
          <a:lstStyle/>
          <a:p>
            <a:pPr eaLnBrk="1" hangingPunct="1">
              <a:lnSpc>
                <a:spcPct val="90000"/>
              </a:lnSpc>
            </a:pPr>
            <a:r>
              <a:rPr lang="en-US" altLang="en-US"/>
              <a:t>Woodworking lathes</a:t>
            </a:r>
          </a:p>
          <a:p>
            <a:pPr eaLnBrk="1" hangingPunct="1">
              <a:lnSpc>
                <a:spcPct val="90000"/>
              </a:lnSpc>
            </a:pPr>
            <a:r>
              <a:rPr lang="en-US" altLang="en-US"/>
              <a:t>Metalworking lathes or universal Engine Lathes</a:t>
            </a:r>
          </a:p>
          <a:p>
            <a:pPr eaLnBrk="1" hangingPunct="1">
              <a:lnSpc>
                <a:spcPct val="90000"/>
              </a:lnSpc>
            </a:pPr>
            <a:r>
              <a:rPr lang="en-US" altLang="en-US"/>
              <a:t>Glassworking lathes</a:t>
            </a:r>
          </a:p>
          <a:p>
            <a:pPr eaLnBrk="1" hangingPunct="1">
              <a:lnSpc>
                <a:spcPct val="90000"/>
              </a:lnSpc>
            </a:pPr>
            <a:r>
              <a:rPr lang="en-US" altLang="en-US"/>
              <a:t>Metal spinning lathes</a:t>
            </a:r>
          </a:p>
          <a:p>
            <a:pPr eaLnBrk="1" hangingPunct="1">
              <a:lnSpc>
                <a:spcPct val="90000"/>
              </a:lnSpc>
            </a:pPr>
            <a:r>
              <a:rPr lang="en-US" altLang="en-US"/>
              <a:t>Ornamental turning lathes</a:t>
            </a:r>
          </a:p>
          <a:p>
            <a:pPr eaLnBrk="1" hangingPunct="1">
              <a:lnSpc>
                <a:spcPct val="90000"/>
              </a:lnSpc>
            </a:pPr>
            <a:r>
              <a:rPr lang="en-US" altLang="en-US"/>
              <a:t>Rotary lathes</a:t>
            </a:r>
          </a:p>
          <a:p>
            <a:pPr eaLnBrk="1" hangingPunct="1">
              <a:lnSpc>
                <a:spcPct val="90000"/>
              </a:lnSpc>
            </a:pPr>
            <a:r>
              <a:rPr lang="en-US" altLang="en-US"/>
              <a:t>Turret Lathe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5">
            <a:extLst>
              <a:ext uri="{FF2B5EF4-FFF2-40B4-BE49-F238E27FC236}">
                <a16:creationId xmlns:a16="http://schemas.microsoft.com/office/drawing/2014/main" id="{0ADF3CC6-EFC3-4077-A5FD-CBC8B2822E09}"/>
              </a:ext>
            </a:extLst>
          </p:cNvPr>
          <p:cNvSpPr>
            <a:spLocks noGrp="1" noChangeArrowheads="1"/>
          </p:cNvSpPr>
          <p:nvPr>
            <p:ph type="title"/>
          </p:nvPr>
        </p:nvSpPr>
        <p:spPr/>
        <p:txBody>
          <a:bodyPr/>
          <a:lstStyle/>
          <a:p>
            <a:pPr eaLnBrk="1" hangingPunct="1"/>
            <a:r>
              <a:rPr lang="en-US" altLang="en-US" sz="4000" b="1"/>
              <a:t>Typical value for top rake angle</a:t>
            </a:r>
            <a:r>
              <a:rPr lang="en-US" altLang="en-US" sz="4000"/>
              <a:t> </a:t>
            </a:r>
          </a:p>
        </p:txBody>
      </p:sp>
      <p:graphicFrame>
        <p:nvGraphicFramePr>
          <p:cNvPr id="159779" name="Group 35">
            <a:extLst>
              <a:ext uri="{FF2B5EF4-FFF2-40B4-BE49-F238E27FC236}">
                <a16:creationId xmlns:a16="http://schemas.microsoft.com/office/drawing/2014/main" id="{A3B3C5F0-3DF0-45CD-AF5E-91907C42C5C0}"/>
              </a:ext>
            </a:extLst>
          </p:cNvPr>
          <p:cNvGraphicFramePr>
            <a:graphicFrameLocks noGrp="1"/>
          </p:cNvGraphicFramePr>
          <p:nvPr>
            <p:ph idx="1"/>
          </p:nvPr>
        </p:nvGraphicFramePr>
        <p:xfrm>
          <a:off x="457200" y="1600200"/>
          <a:ext cx="8229600" cy="2179638"/>
        </p:xfrm>
        <a:graphic>
          <a:graphicData uri="http://schemas.openxmlformats.org/drawingml/2006/table">
            <a:tbl>
              <a:tblPr/>
              <a:tblGrid>
                <a:gridCol w="1646238">
                  <a:extLst>
                    <a:ext uri="{9D8B030D-6E8A-4147-A177-3AD203B41FA5}">
                      <a16:colId xmlns:a16="http://schemas.microsoft.com/office/drawing/2014/main" val="20000"/>
                    </a:ext>
                  </a:extLst>
                </a:gridCol>
                <a:gridCol w="1646237">
                  <a:extLst>
                    <a:ext uri="{9D8B030D-6E8A-4147-A177-3AD203B41FA5}">
                      <a16:colId xmlns:a16="http://schemas.microsoft.com/office/drawing/2014/main" val="20001"/>
                    </a:ext>
                  </a:extLst>
                </a:gridCol>
                <a:gridCol w="1644650">
                  <a:extLst>
                    <a:ext uri="{9D8B030D-6E8A-4147-A177-3AD203B41FA5}">
                      <a16:colId xmlns:a16="http://schemas.microsoft.com/office/drawing/2014/main" val="20002"/>
                    </a:ext>
                  </a:extLst>
                </a:gridCol>
                <a:gridCol w="1646238">
                  <a:extLst>
                    <a:ext uri="{9D8B030D-6E8A-4147-A177-3AD203B41FA5}">
                      <a16:colId xmlns:a16="http://schemas.microsoft.com/office/drawing/2014/main" val="20003"/>
                    </a:ext>
                  </a:extLst>
                </a:gridCol>
                <a:gridCol w="1646237">
                  <a:extLst>
                    <a:ext uri="{9D8B030D-6E8A-4147-A177-3AD203B41FA5}">
                      <a16:colId xmlns:a16="http://schemas.microsoft.com/office/drawing/2014/main" val="20004"/>
                    </a:ext>
                  </a:extLst>
                </a:gridCol>
              </a:tblGrid>
              <a:tr h="11888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Metal Being Cut</a:t>
                      </a:r>
                      <a:r>
                        <a:rPr kumimoji="0" lang="en-US" sz="2000" b="0" i="0" u="none" strike="noStrike" cap="none" normalizeH="0" baseline="0">
                          <a:ln>
                            <a:noFill/>
                          </a:ln>
                          <a:solidFill>
                            <a:schemeClr val="tx1"/>
                          </a:solidFill>
                          <a:effectLst/>
                          <a:latin typeface="Arial" charset="0"/>
                        </a:rPr>
                        <a:t> </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Cast Iron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Hard Steel / Brass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Medium Carbon Steel</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Mild Steel</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07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Top Rake Angle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0°</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8°</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14°</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20°</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2487" name="Text Box 36">
            <a:extLst>
              <a:ext uri="{FF2B5EF4-FFF2-40B4-BE49-F238E27FC236}">
                <a16:creationId xmlns:a16="http://schemas.microsoft.com/office/drawing/2014/main" id="{E9941E5C-44B2-4459-919D-1FC40E240FAB}"/>
              </a:ext>
            </a:extLst>
          </p:cNvPr>
          <p:cNvSpPr txBox="1">
            <a:spLocks noChangeArrowheads="1"/>
          </p:cNvSpPr>
          <p:nvPr/>
        </p:nvSpPr>
        <p:spPr bwMode="auto">
          <a:xfrm>
            <a:off x="1279525" y="4459288"/>
            <a:ext cx="6024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t>The Top Rake Angle of Aluminum is 40°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a:extLst>
              <a:ext uri="{FF2B5EF4-FFF2-40B4-BE49-F238E27FC236}">
                <a16:creationId xmlns:a16="http://schemas.microsoft.com/office/drawing/2014/main" id="{8D5A4312-CC89-4B46-B8F7-4FCC1149D167}"/>
              </a:ext>
            </a:extLst>
          </p:cNvPr>
          <p:cNvSpPr>
            <a:spLocks noGrp="1" noChangeArrowheads="1"/>
          </p:cNvSpPr>
          <p:nvPr>
            <p:ph type="body" idx="1"/>
          </p:nvPr>
        </p:nvSpPr>
        <p:spPr>
          <a:xfrm>
            <a:off x="457200" y="1295400"/>
            <a:ext cx="8229600" cy="3810000"/>
          </a:xfrm>
        </p:spPr>
        <p:txBody>
          <a:bodyPr/>
          <a:lstStyle/>
          <a:p>
            <a:pPr eaLnBrk="1" hangingPunct="1"/>
            <a:r>
              <a:rPr lang="en-US" altLang="en-US">
                <a:solidFill>
                  <a:srgbClr val="FF0000"/>
                </a:solidFill>
              </a:rPr>
              <a:t>The back rake angle affects the ability of the tool to shear the work material and form the chip. It can be positive, negative or neutral </a:t>
            </a:r>
          </a:p>
          <a:p>
            <a:pPr eaLnBrk="1" hangingPunct="1"/>
            <a:r>
              <a:rPr lang="en-US" altLang="en-US">
                <a:solidFill>
                  <a:srgbClr val="FF0000"/>
                </a:solidFill>
              </a:rPr>
              <a:t>Positive rake angles reduce the cutting forces resulting in smaller deflections of the work piece, tool holder, and machine.</a:t>
            </a:r>
          </a:p>
        </p:txBody>
      </p:sp>
      <p:sp>
        <p:nvSpPr>
          <p:cNvPr id="63491" name="Text Box 4">
            <a:extLst>
              <a:ext uri="{FF2B5EF4-FFF2-40B4-BE49-F238E27FC236}">
                <a16:creationId xmlns:a16="http://schemas.microsoft.com/office/drawing/2014/main" id="{660DE5F4-D754-48FB-9916-3F91980E7558}"/>
              </a:ext>
            </a:extLst>
          </p:cNvPr>
          <p:cNvSpPr txBox="1">
            <a:spLocks noChangeArrowheads="1"/>
          </p:cNvSpPr>
          <p:nvPr/>
        </p:nvSpPr>
        <p:spPr bwMode="auto">
          <a:xfrm>
            <a:off x="1050925" y="473075"/>
            <a:ext cx="28717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t>RAKE ANGLE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7F4AC4E2-9569-499A-8CE6-93D0E0AAE10A}"/>
              </a:ext>
            </a:extLst>
          </p:cNvPr>
          <p:cNvSpPr>
            <a:spLocks noGrp="1" noChangeArrowheads="1"/>
          </p:cNvSpPr>
          <p:nvPr>
            <p:ph type="body" idx="1"/>
          </p:nvPr>
        </p:nvSpPr>
        <p:spPr>
          <a:xfrm>
            <a:off x="533400" y="457200"/>
            <a:ext cx="8229600" cy="5791200"/>
          </a:xfrm>
        </p:spPr>
        <p:txBody>
          <a:bodyPr/>
          <a:lstStyle/>
          <a:p>
            <a:pPr eaLnBrk="1" hangingPunct="1"/>
            <a:r>
              <a:rPr lang="en-US" altLang="en-US">
                <a:solidFill>
                  <a:srgbClr val="FF0000"/>
                </a:solidFill>
              </a:rPr>
              <a:t>If the back rake angle is too large, the strength of the tool is reduced as well as its capacity to conduct heat</a:t>
            </a:r>
            <a:r>
              <a:rPr lang="en-US" altLang="en-US"/>
              <a:t>.</a:t>
            </a:r>
          </a:p>
          <a:p>
            <a:pPr eaLnBrk="1" hangingPunct="1"/>
            <a:r>
              <a:rPr lang="en-US" altLang="en-US">
                <a:solidFill>
                  <a:srgbClr val="FF0000"/>
                </a:solidFill>
              </a:rPr>
              <a:t>In machining hard work materials, the back rake angle must be small, even negative for carbide and diamond tools</a:t>
            </a:r>
            <a:r>
              <a:rPr lang="en-US" altLang="en-US"/>
              <a:t>.</a:t>
            </a:r>
          </a:p>
          <a:p>
            <a:pPr eaLnBrk="1" hangingPunct="1"/>
            <a:r>
              <a:rPr lang="en-US" altLang="en-US">
                <a:solidFill>
                  <a:srgbClr val="FF0000"/>
                </a:solidFill>
              </a:rPr>
              <a:t>The higher the hardness, the smaller the back rake angle.</a:t>
            </a:r>
          </a:p>
          <a:p>
            <a:pPr eaLnBrk="1" hangingPunct="1"/>
            <a:r>
              <a:rPr lang="en-US" altLang="en-US">
                <a:solidFill>
                  <a:srgbClr val="FF0000"/>
                </a:solidFill>
              </a:rPr>
              <a:t>For high-speed steels, back rake angle is normally chosen in the positive range </a:t>
            </a:r>
          </a:p>
          <a:p>
            <a:pPr eaLnBrk="1" hangingPunct="1"/>
            <a:endParaRPr lang="en-US"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14F5A5E6-5401-4B52-B452-4B919742A93D}"/>
              </a:ext>
            </a:extLst>
          </p:cNvPr>
          <p:cNvSpPr>
            <a:spLocks noGrp="1" noChangeArrowheads="1"/>
          </p:cNvSpPr>
          <p:nvPr>
            <p:ph type="title"/>
          </p:nvPr>
        </p:nvSpPr>
        <p:spPr/>
        <p:txBody>
          <a:bodyPr/>
          <a:lstStyle/>
          <a:p>
            <a:pPr eaLnBrk="1" hangingPunct="1"/>
            <a:r>
              <a:rPr lang="en-US" altLang="en-US" sz="4000" b="1"/>
              <a:t>Clearance Angle</a:t>
            </a:r>
            <a:br>
              <a:rPr lang="en-US" altLang="en-US" sz="4000"/>
            </a:br>
            <a:endParaRPr lang="en-US" altLang="en-US" sz="4000"/>
          </a:p>
        </p:txBody>
      </p:sp>
      <p:sp>
        <p:nvSpPr>
          <p:cNvPr id="65539" name="Rectangle 3">
            <a:extLst>
              <a:ext uri="{FF2B5EF4-FFF2-40B4-BE49-F238E27FC236}">
                <a16:creationId xmlns:a16="http://schemas.microsoft.com/office/drawing/2014/main" id="{76A1A702-7421-451A-9DB8-DEFA224BF258}"/>
              </a:ext>
            </a:extLst>
          </p:cNvPr>
          <p:cNvSpPr>
            <a:spLocks noGrp="1" noChangeArrowheads="1"/>
          </p:cNvSpPr>
          <p:nvPr>
            <p:ph type="body" idx="1"/>
          </p:nvPr>
        </p:nvSpPr>
        <p:spPr/>
        <p:txBody>
          <a:bodyPr/>
          <a:lstStyle/>
          <a:p>
            <a:pPr eaLnBrk="1" hangingPunct="1">
              <a:lnSpc>
                <a:spcPct val="80000"/>
              </a:lnSpc>
            </a:pPr>
            <a:r>
              <a:rPr lang="en-US" altLang="en-US" sz="2800"/>
              <a:t>Clearance angle is the angle between the flank or front face of the tool and a tangent to the work surface originating at the cutting edge.</a:t>
            </a:r>
          </a:p>
          <a:p>
            <a:pPr eaLnBrk="1" hangingPunct="1">
              <a:lnSpc>
                <a:spcPct val="80000"/>
              </a:lnSpc>
            </a:pPr>
            <a:r>
              <a:rPr lang="en-US" altLang="en-US" sz="2800"/>
              <a:t>All cutting tools must have clearance to allow cutting to take place.</a:t>
            </a:r>
          </a:p>
          <a:p>
            <a:pPr eaLnBrk="1" hangingPunct="1">
              <a:lnSpc>
                <a:spcPct val="80000"/>
              </a:lnSpc>
            </a:pPr>
            <a:r>
              <a:rPr lang="en-US" altLang="en-US" sz="2800">
                <a:solidFill>
                  <a:srgbClr val="FF0000"/>
                </a:solidFill>
              </a:rPr>
              <a:t>Clearance should be kept to a minimum</a:t>
            </a:r>
            <a:r>
              <a:rPr lang="en-US" altLang="en-US" sz="2800"/>
              <a:t>, as excessive clearance angle will not improve cutting efficiency and will merely weaken the tool.</a:t>
            </a:r>
          </a:p>
          <a:p>
            <a:pPr eaLnBrk="1" hangingPunct="1">
              <a:lnSpc>
                <a:spcPct val="80000"/>
              </a:lnSpc>
            </a:pPr>
            <a:r>
              <a:rPr lang="en-US" altLang="en-US" sz="2800"/>
              <a:t>Typical value for front clearance angle </a:t>
            </a:r>
            <a:r>
              <a:rPr lang="en-US" altLang="en-US" sz="2800">
                <a:solidFill>
                  <a:srgbClr val="FF0000"/>
                </a:solidFill>
              </a:rPr>
              <a:t>is 6° in </a:t>
            </a:r>
            <a:r>
              <a:rPr lang="en-US" altLang="en-US" sz="2800"/>
              <a:t>external turning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91C1485-E1F5-4715-BBED-747D10D9D4C9}"/>
              </a:ext>
            </a:extLst>
          </p:cNvPr>
          <p:cNvSpPr>
            <a:spLocks noGrp="1" noChangeArrowheads="1"/>
          </p:cNvSpPr>
          <p:nvPr>
            <p:ph type="title"/>
          </p:nvPr>
        </p:nvSpPr>
        <p:spPr/>
        <p:txBody>
          <a:bodyPr/>
          <a:lstStyle/>
          <a:p>
            <a:pPr eaLnBrk="1" hangingPunct="1"/>
            <a:r>
              <a:rPr lang="en-US" altLang="en-US"/>
              <a:t>Cutting tool videos</a:t>
            </a:r>
          </a:p>
        </p:txBody>
      </p:sp>
      <p:sp>
        <p:nvSpPr>
          <p:cNvPr id="66563" name="Rectangle 3">
            <a:extLst>
              <a:ext uri="{FF2B5EF4-FFF2-40B4-BE49-F238E27FC236}">
                <a16:creationId xmlns:a16="http://schemas.microsoft.com/office/drawing/2014/main" id="{FE38C51D-A7D2-402F-87F8-413E39D4F43A}"/>
              </a:ext>
            </a:extLst>
          </p:cNvPr>
          <p:cNvSpPr>
            <a:spLocks noGrp="1" noChangeArrowheads="1"/>
          </p:cNvSpPr>
          <p:nvPr>
            <p:ph type="body" idx="1"/>
          </p:nvPr>
        </p:nvSpPr>
        <p:spPr/>
        <p:txBody>
          <a:bodyPr/>
          <a:lstStyle/>
          <a:p>
            <a:pPr eaLnBrk="1" hangingPunct="1"/>
            <a:endParaRPr lang="en-US"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32851694-E774-4EB1-89C0-8698EDA1E857}"/>
              </a:ext>
            </a:extLst>
          </p:cNvPr>
          <p:cNvSpPr>
            <a:spLocks noGrp="1" noChangeArrowheads="1"/>
          </p:cNvSpPr>
          <p:nvPr>
            <p:ph type="title"/>
          </p:nvPr>
        </p:nvSpPr>
        <p:spPr/>
        <p:txBody>
          <a:bodyPr/>
          <a:lstStyle/>
          <a:p>
            <a:pPr eaLnBrk="1" hangingPunct="1"/>
            <a:r>
              <a:rPr lang="en-US" altLang="en-US"/>
              <a:t>Tool Holders</a:t>
            </a:r>
          </a:p>
        </p:txBody>
      </p:sp>
      <p:sp>
        <p:nvSpPr>
          <p:cNvPr id="67587" name="Rectangle 3">
            <a:extLst>
              <a:ext uri="{FF2B5EF4-FFF2-40B4-BE49-F238E27FC236}">
                <a16:creationId xmlns:a16="http://schemas.microsoft.com/office/drawing/2014/main" id="{051369E5-9C12-4946-AA1F-371479BF461A}"/>
              </a:ext>
            </a:extLst>
          </p:cNvPr>
          <p:cNvSpPr>
            <a:spLocks noGrp="1" noChangeArrowheads="1"/>
          </p:cNvSpPr>
          <p:nvPr>
            <p:ph type="body" idx="1"/>
          </p:nvPr>
        </p:nvSpPr>
        <p:spPr/>
        <p:txBody>
          <a:bodyPr/>
          <a:lstStyle/>
          <a:p>
            <a:pPr eaLnBrk="1" hangingPunct="1"/>
            <a:r>
              <a:rPr lang="en-US" altLang="en-US"/>
              <a:t>It is essential, that the cutting tool be supported in a strong, rigid manner to </a:t>
            </a:r>
            <a:r>
              <a:rPr lang="en-US" altLang="en-US">
                <a:solidFill>
                  <a:srgbClr val="FF0000"/>
                </a:solidFill>
              </a:rPr>
              <a:t>minimize deflection and possible vibration</a:t>
            </a:r>
            <a:r>
              <a:rPr lang="en-US" altLang="en-US"/>
              <a:t>. Consequently, lathe tools are supported in various types of heavy, forged steel tool holders, as shown in the figure.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a:extLst>
              <a:ext uri="{FF2B5EF4-FFF2-40B4-BE49-F238E27FC236}">
                <a16:creationId xmlns:a16="http://schemas.microsoft.com/office/drawing/2014/main" id="{983FB519-CC56-4DF7-9E28-A4E89F2CE211}"/>
              </a:ext>
            </a:extLst>
          </p:cNvPr>
          <p:cNvSpPr>
            <a:spLocks noGrp="1" noChangeArrowheads="1"/>
          </p:cNvSpPr>
          <p:nvPr>
            <p:ph type="title"/>
          </p:nvPr>
        </p:nvSpPr>
        <p:spPr/>
        <p:txBody>
          <a:bodyPr/>
          <a:lstStyle/>
          <a:p>
            <a:pPr eaLnBrk="1" hangingPunct="1"/>
            <a:r>
              <a:rPr lang="en-US" altLang="en-US"/>
              <a:t>Tool Holders</a:t>
            </a:r>
          </a:p>
        </p:txBody>
      </p:sp>
      <p:pic>
        <p:nvPicPr>
          <p:cNvPr id="68611" name="Picture 28" descr="http://www.mfg.mtu.edu/marc/primers/turning/holder.jpg">
            <a:extLst>
              <a:ext uri="{FF2B5EF4-FFF2-40B4-BE49-F238E27FC236}">
                <a16:creationId xmlns:a16="http://schemas.microsoft.com/office/drawing/2014/main" id="{719C5C60-6D2E-4617-A572-97C9F624CCD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447800"/>
            <a:ext cx="9144000" cy="5410200"/>
          </a:xfrm>
          <a:noFill/>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92233E27-973A-42A6-8F15-CEADF6192B29}"/>
              </a:ext>
            </a:extLst>
          </p:cNvPr>
          <p:cNvSpPr>
            <a:spLocks noGrp="1" noChangeArrowheads="1"/>
          </p:cNvSpPr>
          <p:nvPr>
            <p:ph type="title"/>
          </p:nvPr>
        </p:nvSpPr>
        <p:spPr/>
        <p:txBody>
          <a:bodyPr/>
          <a:lstStyle/>
          <a:p>
            <a:pPr eaLnBrk="1" hangingPunct="1"/>
            <a:r>
              <a:rPr lang="en-US" altLang="en-US"/>
              <a:t>Tool Holders</a:t>
            </a:r>
          </a:p>
        </p:txBody>
      </p:sp>
      <p:sp>
        <p:nvSpPr>
          <p:cNvPr id="69635" name="Rectangle 3">
            <a:extLst>
              <a:ext uri="{FF2B5EF4-FFF2-40B4-BE49-F238E27FC236}">
                <a16:creationId xmlns:a16="http://schemas.microsoft.com/office/drawing/2014/main" id="{F9B05710-1349-4248-AD1A-26C1815A28E4}"/>
              </a:ext>
            </a:extLst>
          </p:cNvPr>
          <p:cNvSpPr>
            <a:spLocks noGrp="1" noChangeArrowheads="1"/>
          </p:cNvSpPr>
          <p:nvPr>
            <p:ph type="body" idx="1"/>
          </p:nvPr>
        </p:nvSpPr>
        <p:spPr/>
        <p:txBody>
          <a:bodyPr/>
          <a:lstStyle/>
          <a:p>
            <a:pPr eaLnBrk="1" hangingPunct="1"/>
            <a:r>
              <a:rPr lang="en-US" altLang="en-US">
                <a:solidFill>
                  <a:srgbClr val="FF0000"/>
                </a:solidFill>
              </a:rPr>
              <a:t>The tool bit should be clamped in the tool holder with minimum overhang</a:t>
            </a:r>
            <a:r>
              <a:rPr lang="en-US" altLang="en-US"/>
              <a:t>. Otherwise, tool chatter and a poor surface finish may result. In the use of </a:t>
            </a:r>
            <a:r>
              <a:rPr lang="en-US" altLang="en-US">
                <a:solidFill>
                  <a:srgbClr val="FF0000"/>
                </a:solidFill>
              </a:rPr>
              <a:t>carbide, ceramic, or coated carbides for mass production work, throwaway inserts are used</a:t>
            </a:r>
            <a:r>
              <a:rPr lang="en-US" altLang="en-US"/>
              <a:t>; these can be purchased in great variety of shapes, geometrics (nose radius, tool angle, and groove geometry), and sizes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20B30A24-0184-475C-92D8-45C9743DD5E0}"/>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Materials</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44035" name="Rectangle 3">
            <a:extLst>
              <a:ext uri="{FF2B5EF4-FFF2-40B4-BE49-F238E27FC236}">
                <a16:creationId xmlns:a16="http://schemas.microsoft.com/office/drawing/2014/main" id="{2483B05A-9B26-43AE-8ADD-8C1C407BF73F}"/>
              </a:ext>
            </a:extLst>
          </p:cNvPr>
          <p:cNvSpPr>
            <a:spLocks noGrp="1" noChangeArrowheads="1"/>
          </p:cNvSpPr>
          <p:nvPr>
            <p:ph type="body" idx="1"/>
          </p:nvPr>
        </p:nvSpPr>
        <p:spPr/>
        <p:txBody>
          <a:bodyPr/>
          <a:lstStyle/>
          <a:p>
            <a:pPr eaLnBrk="1" hangingPunct="1">
              <a:defRPr/>
            </a:pPr>
            <a:r>
              <a:rPr lang="en-US" sz="2800" b="1" i="1">
                <a:effectLst>
                  <a:outerShdw blurRad="38100" dist="38100" dir="2700000" algn="tl">
                    <a:srgbClr val="C0C0C0"/>
                  </a:outerShdw>
                </a:effectLst>
              </a:rPr>
              <a:t>Steels</a:t>
            </a:r>
            <a:endParaRPr lang="en-GB" sz="2800" b="1" i="1">
              <a:effectLst>
                <a:outerShdw blurRad="38100" dist="38100" dir="2700000" algn="tl">
                  <a:srgbClr val="C0C0C0"/>
                </a:outerShdw>
              </a:effectLst>
            </a:endParaRPr>
          </a:p>
          <a:p>
            <a:pPr eaLnBrk="1" hangingPunct="1">
              <a:defRPr/>
            </a:pPr>
            <a:r>
              <a:rPr lang="en-US" sz="2800"/>
              <a:t>Originally, all tool bits were made of </a:t>
            </a:r>
            <a:r>
              <a:rPr lang="en-US" sz="2800">
                <a:hlinkClick r:id="rId2" action="ppaction://hlinkfile" tooltip="High carbon steel"/>
              </a:rPr>
              <a:t>high carbon tool steels</a:t>
            </a:r>
            <a:r>
              <a:rPr lang="en-US" sz="2800"/>
              <a:t> with the appropriate </a:t>
            </a:r>
            <a:r>
              <a:rPr lang="en-US" sz="2800">
                <a:hlinkClick r:id="rId3" action="ppaction://hlinkfile" tooltip="Hardening (metallurgy)"/>
              </a:rPr>
              <a:t>hardening</a:t>
            </a:r>
            <a:r>
              <a:rPr lang="en-US" sz="2800"/>
              <a:t> and </a:t>
            </a:r>
            <a:r>
              <a:rPr lang="en-US" sz="2800">
                <a:hlinkClick r:id="rId4" action="ppaction://hlinkfile" tooltip="Tempering"/>
              </a:rPr>
              <a:t>tempering</a:t>
            </a:r>
            <a:r>
              <a:rPr lang="en-US" sz="2800"/>
              <a:t>. Since the introductions of </a:t>
            </a:r>
            <a:r>
              <a:rPr lang="en-US" sz="2800">
                <a:hlinkClick r:id="rId5" action="ppaction://hlinkfile" tooltip="High-speed steel"/>
              </a:rPr>
              <a:t>high-speed steel</a:t>
            </a:r>
            <a:r>
              <a:rPr lang="en-US" sz="2800"/>
              <a:t> (HSS) (early years of the 20th century), sintered carbide (1930s), and ceramic cutters, those materials have gradually replaced the earlier kinds of tool steel in almost all cutting applications. Most tool bits today are either HSS or carbide.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B8CD749-3C12-49AE-970A-4E8799B18899}"/>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Materials</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45059" name="Rectangle 3">
            <a:extLst>
              <a:ext uri="{FF2B5EF4-FFF2-40B4-BE49-F238E27FC236}">
                <a16:creationId xmlns:a16="http://schemas.microsoft.com/office/drawing/2014/main" id="{A810AF08-A3C7-4CDD-AFCD-CA3240859739}"/>
              </a:ext>
            </a:extLst>
          </p:cNvPr>
          <p:cNvSpPr>
            <a:spLocks noGrp="1" noChangeArrowheads="1"/>
          </p:cNvSpPr>
          <p:nvPr>
            <p:ph type="body" idx="1"/>
          </p:nvPr>
        </p:nvSpPr>
        <p:spPr/>
        <p:txBody>
          <a:bodyPr/>
          <a:lstStyle/>
          <a:p>
            <a:pPr eaLnBrk="1" hangingPunct="1">
              <a:lnSpc>
                <a:spcPct val="80000"/>
              </a:lnSpc>
              <a:defRPr/>
            </a:pPr>
            <a:r>
              <a:rPr lang="en-US" sz="2800" b="1" i="1" dirty="0">
                <a:effectLst>
                  <a:outerShdw blurRad="38100" dist="38100" dir="2700000" algn="tl">
                    <a:srgbClr val="C0C0C0"/>
                  </a:outerShdw>
                </a:effectLst>
              </a:rPr>
              <a:t>Carbides and ceramics</a:t>
            </a:r>
            <a:endParaRPr lang="en-GB" sz="2800" b="1" i="1" dirty="0">
              <a:effectLst>
                <a:outerShdw blurRad="38100" dist="38100" dir="2700000" algn="tl">
                  <a:srgbClr val="C0C0C0"/>
                </a:outerShdw>
              </a:effectLst>
            </a:endParaRPr>
          </a:p>
          <a:p>
            <a:pPr eaLnBrk="1" hangingPunct="1">
              <a:lnSpc>
                <a:spcPct val="80000"/>
              </a:lnSpc>
              <a:defRPr/>
            </a:pPr>
            <a:r>
              <a:rPr lang="en-US" sz="2800" dirty="0">
                <a:hlinkClick r:id="rId2" action="ppaction://hlinkfile" tooltip="Tungsten carbide"/>
              </a:rPr>
              <a:t>Carbide</a:t>
            </a:r>
            <a:r>
              <a:rPr lang="en-US" sz="2800" dirty="0"/>
              <a:t>, ceramics (such as cubic boron nitride), and diamond, having higher hardness than HSS, all allow faster material removal than HSS in most cases. Because these materials are expensive and difficult to work with, typically the body of the cutting tool is made of steel, and a small cutting edge made of the harder material is attached. The cutting edge is usually either screwed on </a:t>
            </a:r>
            <a:r>
              <a:rPr lang="en-US" sz="2800" dirty="0">
                <a:solidFill>
                  <a:srgbClr val="FF0000"/>
                </a:solidFill>
              </a:rPr>
              <a:t>(in this case it is called an insert</a:t>
            </a:r>
            <a:r>
              <a:rPr lang="en-US" sz="2800" dirty="0"/>
              <a:t>), or </a:t>
            </a:r>
            <a:r>
              <a:rPr lang="en-US" sz="2800" dirty="0">
                <a:solidFill>
                  <a:srgbClr val="FF0000"/>
                </a:solidFill>
                <a:hlinkClick r:id="rId3" action="ppaction://hlinkfile" tooltip="Brazing"/>
              </a:rPr>
              <a:t>brazed</a:t>
            </a:r>
            <a:r>
              <a:rPr lang="en-US" sz="2800" dirty="0">
                <a:solidFill>
                  <a:srgbClr val="FF0000"/>
                </a:solidFill>
              </a:rPr>
              <a:t> on to a steel shank (this is usually only done for carbide).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271D6DA-6585-4D2C-B158-BC0B8F5567A2}"/>
              </a:ext>
            </a:extLst>
          </p:cNvPr>
          <p:cNvSpPr>
            <a:spLocks noGrp="1" noChangeArrowheads="1"/>
          </p:cNvSpPr>
          <p:nvPr>
            <p:ph type="title"/>
          </p:nvPr>
        </p:nvSpPr>
        <p:spPr/>
        <p:txBody>
          <a:bodyPr/>
          <a:lstStyle/>
          <a:p>
            <a:pPr eaLnBrk="1" hangingPunct="1"/>
            <a:r>
              <a:rPr lang="en-US" altLang="en-US"/>
              <a:t>Lathe Operation</a:t>
            </a:r>
          </a:p>
        </p:txBody>
      </p:sp>
      <p:pic>
        <p:nvPicPr>
          <p:cNvPr id="8195" name="Picture 4" descr="02_f2a">
            <a:extLst>
              <a:ext uri="{FF2B5EF4-FFF2-40B4-BE49-F238E27FC236}">
                <a16:creationId xmlns:a16="http://schemas.microsoft.com/office/drawing/2014/main" id="{603EAC44-673B-47CB-82EB-E92701A48899}"/>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276350" y="1905000"/>
            <a:ext cx="2400300" cy="2814638"/>
          </a:xfrm>
          <a:noFill/>
        </p:spPr>
      </p:pic>
      <p:pic>
        <p:nvPicPr>
          <p:cNvPr id="8196" name="Picture 6" descr="02_f2b">
            <a:extLst>
              <a:ext uri="{FF2B5EF4-FFF2-40B4-BE49-F238E27FC236}">
                <a16:creationId xmlns:a16="http://schemas.microsoft.com/office/drawing/2014/main" id="{38D7C8AB-5127-4A6A-9781-009ECB7E8117}"/>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448300" y="1828800"/>
            <a:ext cx="3162300" cy="3189288"/>
          </a:xfrm>
          <a:noFill/>
        </p:spPr>
      </p:pic>
      <p:sp>
        <p:nvSpPr>
          <p:cNvPr id="8197" name="Text Box 8">
            <a:extLst>
              <a:ext uri="{FF2B5EF4-FFF2-40B4-BE49-F238E27FC236}">
                <a16:creationId xmlns:a16="http://schemas.microsoft.com/office/drawing/2014/main" id="{F75F2344-1FD3-4544-9790-45FADCFC0F66}"/>
              </a:ext>
            </a:extLst>
          </p:cNvPr>
          <p:cNvSpPr txBox="1">
            <a:spLocks noChangeArrowheads="1"/>
          </p:cNvSpPr>
          <p:nvPr/>
        </p:nvSpPr>
        <p:spPr bwMode="auto">
          <a:xfrm>
            <a:off x="1736725" y="5602288"/>
            <a:ext cx="1573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t>TURNING</a:t>
            </a:r>
          </a:p>
        </p:txBody>
      </p:sp>
      <p:sp>
        <p:nvSpPr>
          <p:cNvPr id="8198" name="Text Box 9">
            <a:extLst>
              <a:ext uri="{FF2B5EF4-FFF2-40B4-BE49-F238E27FC236}">
                <a16:creationId xmlns:a16="http://schemas.microsoft.com/office/drawing/2014/main" id="{B92E77CF-5E55-47A7-8828-3EC8A57A251A}"/>
              </a:ext>
            </a:extLst>
          </p:cNvPr>
          <p:cNvSpPr txBox="1">
            <a:spLocks noChangeArrowheads="1"/>
          </p:cNvSpPr>
          <p:nvPr/>
        </p:nvSpPr>
        <p:spPr bwMode="auto">
          <a:xfrm>
            <a:off x="6156325" y="5573713"/>
            <a:ext cx="1158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t>FACING</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270F408-FF7A-486A-A3D2-17CB118C69E3}"/>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Materials</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46083" name="Rectangle 3">
            <a:extLst>
              <a:ext uri="{FF2B5EF4-FFF2-40B4-BE49-F238E27FC236}">
                <a16:creationId xmlns:a16="http://schemas.microsoft.com/office/drawing/2014/main" id="{B3EBD80F-31CE-4A33-A043-75865111DFFC}"/>
              </a:ext>
            </a:extLst>
          </p:cNvPr>
          <p:cNvSpPr>
            <a:spLocks noGrp="1" noChangeArrowheads="1"/>
          </p:cNvSpPr>
          <p:nvPr>
            <p:ph type="body" idx="1"/>
          </p:nvPr>
        </p:nvSpPr>
        <p:spPr/>
        <p:txBody>
          <a:bodyPr/>
          <a:lstStyle/>
          <a:p>
            <a:pPr eaLnBrk="1" hangingPunct="1">
              <a:lnSpc>
                <a:spcPct val="90000"/>
              </a:lnSpc>
              <a:defRPr/>
            </a:pPr>
            <a:r>
              <a:rPr lang="en-US" sz="2400" b="1" i="1">
                <a:effectLst>
                  <a:outerShdw blurRad="38100" dist="38100" dir="2700000" algn="tl">
                    <a:srgbClr val="C0C0C0"/>
                  </a:outerShdw>
                </a:effectLst>
              </a:rPr>
              <a:t>Inserts</a:t>
            </a:r>
            <a:endParaRPr lang="en-GB" sz="2400" b="1" i="1">
              <a:effectLst>
                <a:outerShdw blurRad="38100" dist="38100" dir="2700000" algn="tl">
                  <a:srgbClr val="C0C0C0"/>
                </a:outerShdw>
              </a:effectLst>
            </a:endParaRPr>
          </a:p>
          <a:p>
            <a:pPr eaLnBrk="1" hangingPunct="1">
              <a:lnSpc>
                <a:spcPct val="90000"/>
              </a:lnSpc>
              <a:defRPr/>
            </a:pPr>
            <a:r>
              <a:rPr lang="en-US" sz="2400"/>
              <a:t>Almost all high-performance cutting tools use </a:t>
            </a:r>
            <a:r>
              <a:rPr lang="en-US" sz="2400">
                <a:hlinkClick r:id="rId2" action="ppaction://hlinkfile" tooltip="Tipped tool"/>
              </a:rPr>
              <a:t>indexable inserts</a:t>
            </a:r>
            <a:r>
              <a:rPr lang="en-US" sz="2400"/>
              <a:t>. There are several reasons for this. First of all, at the very high cutting speeds and feeds supported by these materials, the cutting tip can reach temperatures high enough to melt the brazing material holding it to the shank. Economics are also important; inserts are made symmetrically so that when the first cutting edge is dull they can be rotated, presenting a fresh cutting edge. Some inserts are even made so that they can be flipped over, giving as many as 16 cutting edges per insert. There are many types of inserts: some for roughing, some for finishing.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
            <a:extLst>
              <a:ext uri="{FF2B5EF4-FFF2-40B4-BE49-F238E27FC236}">
                <a16:creationId xmlns:a16="http://schemas.microsoft.com/office/drawing/2014/main" id="{8FCD65EE-EE4B-4907-90B0-2242D5368DBC}"/>
              </a:ext>
            </a:extLst>
          </p:cNvPr>
          <p:cNvSpPr>
            <a:spLocks noGrp="1" noChangeArrowheads="1"/>
          </p:cNvSpPr>
          <p:nvPr>
            <p:ph type="title"/>
          </p:nvPr>
        </p:nvSpPr>
        <p:spPr/>
        <p:txBody>
          <a:bodyPr/>
          <a:lstStyle/>
          <a:p>
            <a:pPr eaLnBrk="1" hangingPunct="1"/>
            <a:r>
              <a:rPr lang="en-US" altLang="en-US"/>
              <a:t>Inserts</a:t>
            </a:r>
          </a:p>
        </p:txBody>
      </p:sp>
      <p:pic>
        <p:nvPicPr>
          <p:cNvPr id="73731" name="Picture 29" descr="http://www.mfg.mtu.edu/marc/primers/turning/ins.jpg">
            <a:extLst>
              <a:ext uri="{FF2B5EF4-FFF2-40B4-BE49-F238E27FC236}">
                <a16:creationId xmlns:a16="http://schemas.microsoft.com/office/drawing/2014/main" id="{A6AC6FD8-D2E2-406B-8FD4-DA781030DE5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371600"/>
            <a:ext cx="9144000" cy="5486400"/>
          </a:xfrm>
          <a:noFill/>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18690616-C63A-4EFC-AC4A-939F8FFB5FF7}"/>
              </a:ext>
            </a:extLst>
          </p:cNvPr>
          <p:cNvSpPr>
            <a:spLocks noGrp="1" noChangeArrowheads="1"/>
          </p:cNvSpPr>
          <p:nvPr>
            <p:ph type="title"/>
          </p:nvPr>
        </p:nvSpPr>
        <p:spPr/>
        <p:txBody>
          <a:bodyPr/>
          <a:lstStyle/>
          <a:p>
            <a:pPr eaLnBrk="1" hangingPunct="1">
              <a:defRPr/>
            </a:pPr>
            <a:br>
              <a:rPr lang="en-US" sz="4000" b="1">
                <a:effectLst>
                  <a:outerShdw blurRad="38100" dist="38100" dir="2700000" algn="tl">
                    <a:srgbClr val="C0C0C0"/>
                  </a:outerShdw>
                </a:effectLst>
              </a:rPr>
            </a:br>
            <a:r>
              <a:rPr lang="en-US" sz="4000" b="1">
                <a:effectLst>
                  <a:outerShdw blurRad="38100" dist="38100" dir="2700000" algn="tl">
                    <a:srgbClr val="C0C0C0"/>
                  </a:outerShdw>
                </a:effectLst>
              </a:rPr>
              <a:t>Brief overview of Cutting Tool Materials</a:t>
            </a:r>
            <a:br>
              <a:rPr lang="en-US" sz="4000" b="1">
                <a:effectLst>
                  <a:outerShdw blurRad="38100" dist="38100" dir="2700000" algn="tl">
                    <a:srgbClr val="C0C0C0"/>
                  </a:outerShdw>
                </a:effectLst>
              </a:rPr>
            </a:b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pic>
        <p:nvPicPr>
          <p:cNvPr id="74755" name="Picture 5" descr="table">
            <a:extLst>
              <a:ext uri="{FF2B5EF4-FFF2-40B4-BE49-F238E27FC236}">
                <a16:creationId xmlns:a16="http://schemas.microsoft.com/office/drawing/2014/main" id="{0471E661-FBE3-4F4A-9040-059C88EEF45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143000"/>
            <a:ext cx="8001000" cy="5486400"/>
          </a:xfrm>
          <a:noFill/>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A902B93-B233-4530-A519-CEE88FEC8F96}"/>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Cutting Tool Properties:</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75779" name="Rectangle 3">
            <a:extLst>
              <a:ext uri="{FF2B5EF4-FFF2-40B4-BE49-F238E27FC236}">
                <a16:creationId xmlns:a16="http://schemas.microsoft.com/office/drawing/2014/main" id="{B034C46B-9168-440A-AEE7-990FBBE9C686}"/>
              </a:ext>
            </a:extLst>
          </p:cNvPr>
          <p:cNvSpPr>
            <a:spLocks noGrp="1" noChangeArrowheads="1"/>
          </p:cNvSpPr>
          <p:nvPr>
            <p:ph type="body" idx="1"/>
          </p:nvPr>
        </p:nvSpPr>
        <p:spPr/>
        <p:txBody>
          <a:bodyPr/>
          <a:lstStyle/>
          <a:p>
            <a:pPr eaLnBrk="1" hangingPunct="1"/>
            <a:r>
              <a:rPr lang="en-US" altLang="en-US"/>
              <a:t>The cutting tool should have the following charaqcteristics.</a:t>
            </a:r>
          </a:p>
          <a:p>
            <a:pPr eaLnBrk="1" hangingPunct="1"/>
            <a:r>
              <a:rPr lang="en-US" altLang="en-US">
                <a:solidFill>
                  <a:srgbClr val="FF0000"/>
                </a:solidFill>
              </a:rPr>
              <a:t>High hardness</a:t>
            </a:r>
          </a:p>
          <a:p>
            <a:pPr eaLnBrk="1" hangingPunct="1"/>
            <a:r>
              <a:rPr lang="en-US" altLang="en-US">
                <a:solidFill>
                  <a:srgbClr val="FF0000"/>
                </a:solidFill>
              </a:rPr>
              <a:t>High hardness temperature ,hot hardness</a:t>
            </a:r>
          </a:p>
          <a:p>
            <a:pPr eaLnBrk="1" hangingPunct="1"/>
            <a:r>
              <a:rPr lang="en-US" altLang="en-US">
                <a:solidFill>
                  <a:srgbClr val="FF0000"/>
                </a:solidFill>
              </a:rPr>
              <a:t>Resistance to abrasion, wear, chipping of the cutting edge.</a:t>
            </a:r>
          </a:p>
          <a:p>
            <a:pPr eaLnBrk="1" hangingPunct="1"/>
            <a:r>
              <a:rPr lang="en-US" altLang="en-US">
                <a:solidFill>
                  <a:srgbClr val="FF0000"/>
                </a:solidFill>
              </a:rPr>
              <a:t>High toughness(impact strength)</a:t>
            </a:r>
          </a:p>
          <a:p>
            <a:pPr eaLnBrk="1" hangingPunct="1"/>
            <a:r>
              <a:rPr lang="en-US" altLang="en-US">
                <a:solidFill>
                  <a:srgbClr val="FF0000"/>
                </a:solidFill>
              </a:rPr>
              <a:t>Strength to resist bulk deformation</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C89F321D-3FCE-406F-BE15-13C4C437AFDC}"/>
              </a:ext>
            </a:extLst>
          </p:cNvPr>
          <p:cNvSpPr>
            <a:spLocks noGrp="1" noChangeArrowheads="1"/>
          </p:cNvSpPr>
          <p:nvPr>
            <p:ph type="title"/>
          </p:nvPr>
        </p:nvSpPr>
        <p:spPr/>
        <p:txBody>
          <a:bodyPr/>
          <a:lstStyle/>
          <a:p>
            <a:pPr eaLnBrk="1" hangingPunct="1">
              <a:defRPr/>
            </a:pPr>
            <a:r>
              <a:rPr lang="en-US" sz="4000" b="1">
                <a:effectLst>
                  <a:outerShdw blurRad="38100" dist="38100" dir="2700000" algn="tl">
                    <a:srgbClr val="C0C0C0"/>
                  </a:outerShdw>
                </a:effectLst>
              </a:rPr>
              <a:t>Cutting Tool Properties:</a:t>
            </a:r>
            <a:br>
              <a:rPr lang="en-US" sz="4000" b="1">
                <a:effectLst>
                  <a:outerShdw blurRad="38100" dist="38100" dir="2700000" algn="tl">
                    <a:srgbClr val="C0C0C0"/>
                  </a:outerShdw>
                </a:effectLst>
              </a:rPr>
            </a:br>
            <a:endParaRPr lang="en-US" sz="4000" b="1">
              <a:effectLst>
                <a:outerShdw blurRad="38100" dist="38100" dir="2700000" algn="tl">
                  <a:srgbClr val="C0C0C0"/>
                </a:outerShdw>
              </a:effectLst>
            </a:endParaRPr>
          </a:p>
        </p:txBody>
      </p:sp>
      <p:sp>
        <p:nvSpPr>
          <p:cNvPr id="76803" name="Rectangle 3">
            <a:extLst>
              <a:ext uri="{FF2B5EF4-FFF2-40B4-BE49-F238E27FC236}">
                <a16:creationId xmlns:a16="http://schemas.microsoft.com/office/drawing/2014/main" id="{D6D9A02E-7858-41CE-9DE5-843B0FB51BEF}"/>
              </a:ext>
            </a:extLst>
          </p:cNvPr>
          <p:cNvSpPr>
            <a:spLocks noGrp="1" noChangeArrowheads="1"/>
          </p:cNvSpPr>
          <p:nvPr>
            <p:ph type="body" idx="1"/>
          </p:nvPr>
        </p:nvSpPr>
        <p:spPr/>
        <p:txBody>
          <a:bodyPr/>
          <a:lstStyle/>
          <a:p>
            <a:pPr eaLnBrk="1" hangingPunct="1"/>
            <a:r>
              <a:rPr lang="en-US" altLang="en-US"/>
              <a:t>Good chemical stability</a:t>
            </a:r>
          </a:p>
          <a:p>
            <a:pPr eaLnBrk="1" hangingPunct="1"/>
            <a:r>
              <a:rPr lang="en-US" altLang="en-US"/>
              <a:t>Adequate thermal properties</a:t>
            </a:r>
          </a:p>
          <a:p>
            <a:pPr eaLnBrk="1" hangingPunct="1"/>
            <a:r>
              <a:rPr lang="en-US" altLang="en-US"/>
              <a:t>High elastic modulus(stiffness)</a:t>
            </a:r>
          </a:p>
          <a:p>
            <a:pPr eaLnBrk="1" hangingPunct="1"/>
            <a:r>
              <a:rPr lang="en-US" altLang="en-US"/>
              <a:t>Consistent tool life</a:t>
            </a:r>
          </a:p>
          <a:p>
            <a:pPr eaLnBrk="1" hangingPunct="1"/>
            <a:r>
              <a:rPr lang="en-US" altLang="en-US"/>
              <a:t>Correct geometry and surface finish</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F83DBB36-5CE4-49F5-8893-CBE0A167B903}"/>
              </a:ext>
            </a:extLst>
          </p:cNvPr>
          <p:cNvSpPr>
            <a:spLocks noGrp="1" noChangeArrowheads="1"/>
          </p:cNvSpPr>
          <p:nvPr>
            <p:ph type="title"/>
          </p:nvPr>
        </p:nvSpPr>
        <p:spPr/>
        <p:txBody>
          <a:bodyPr/>
          <a:lstStyle/>
          <a:p>
            <a:pPr eaLnBrk="1" hangingPunct="1">
              <a:defRPr/>
            </a:pPr>
            <a:r>
              <a:rPr lang="en-US" sz="4000" b="1" u="sng">
                <a:effectLst>
                  <a:outerShdw blurRad="38100" dist="38100" dir="2700000" algn="tl">
                    <a:srgbClr val="C0C0C0"/>
                  </a:outerShdw>
                </a:effectLst>
              </a:rPr>
              <a:t>References:</a:t>
            </a:r>
            <a:br>
              <a:rPr lang="en-US" sz="4000" b="1" u="sng">
                <a:effectLst>
                  <a:outerShdw blurRad="38100" dist="38100" dir="2700000" algn="tl">
                    <a:srgbClr val="C0C0C0"/>
                  </a:outerShdw>
                </a:effectLst>
              </a:rPr>
            </a:br>
            <a:endParaRPr lang="en-US" sz="4000" b="1" u="sng">
              <a:effectLst>
                <a:outerShdw blurRad="38100" dist="38100" dir="2700000" algn="tl">
                  <a:srgbClr val="C0C0C0"/>
                </a:outerShdw>
              </a:effectLst>
            </a:endParaRPr>
          </a:p>
        </p:txBody>
      </p:sp>
      <p:sp>
        <p:nvSpPr>
          <p:cNvPr id="50179" name="Rectangle 3">
            <a:extLst>
              <a:ext uri="{FF2B5EF4-FFF2-40B4-BE49-F238E27FC236}">
                <a16:creationId xmlns:a16="http://schemas.microsoft.com/office/drawing/2014/main" id="{FC9866BE-6CF3-4EA5-A437-C8F786EB96FA}"/>
              </a:ext>
            </a:extLst>
          </p:cNvPr>
          <p:cNvSpPr>
            <a:spLocks noGrp="1" noChangeArrowheads="1"/>
          </p:cNvSpPr>
          <p:nvPr>
            <p:ph type="body" idx="1"/>
          </p:nvPr>
        </p:nvSpPr>
        <p:spPr/>
        <p:txBody>
          <a:bodyPr/>
          <a:lstStyle/>
          <a:p>
            <a:pPr eaLnBrk="1" hangingPunct="1">
              <a:lnSpc>
                <a:spcPct val="90000"/>
              </a:lnSpc>
              <a:defRPr/>
            </a:pPr>
            <a:r>
              <a:rPr lang="en-US" sz="2400" b="1">
                <a:effectLst>
                  <a:outerShdw blurRad="38100" dist="38100" dir="2700000" algn="tl">
                    <a:srgbClr val="C0C0C0"/>
                  </a:outerShdw>
                </a:effectLst>
              </a:rPr>
              <a:t>Websites:</a:t>
            </a:r>
          </a:p>
          <a:p>
            <a:pPr eaLnBrk="1" hangingPunct="1">
              <a:lnSpc>
                <a:spcPct val="90000"/>
              </a:lnSpc>
              <a:defRPr/>
            </a:pPr>
            <a:r>
              <a:rPr lang="en-US" sz="2400" b="1">
                <a:effectLst>
                  <a:outerShdw blurRad="38100" dist="38100" dir="2700000" algn="tl">
                    <a:srgbClr val="C0C0C0"/>
                  </a:outerShdw>
                </a:effectLst>
                <a:hlinkClick r:id="rId2"/>
              </a:rPr>
              <a:t>www.mit.org/opencourseware</a:t>
            </a:r>
            <a:endParaRPr lang="en-US" sz="2400" b="1">
              <a:effectLst>
                <a:outerShdw blurRad="38100" dist="38100" dir="2700000" algn="tl">
                  <a:srgbClr val="C0C0C0"/>
                </a:outerShdw>
              </a:effectLst>
            </a:endParaRPr>
          </a:p>
          <a:p>
            <a:pPr eaLnBrk="1" hangingPunct="1">
              <a:lnSpc>
                <a:spcPct val="90000"/>
              </a:lnSpc>
              <a:defRPr/>
            </a:pPr>
            <a:endParaRPr lang="en-US" sz="2400" b="1">
              <a:effectLst>
                <a:outerShdw blurRad="38100" dist="38100" dir="2700000" algn="tl">
                  <a:srgbClr val="C0C0C0"/>
                </a:outerShdw>
              </a:effectLst>
            </a:endParaRPr>
          </a:p>
          <a:p>
            <a:pPr eaLnBrk="1" hangingPunct="1">
              <a:lnSpc>
                <a:spcPct val="90000"/>
              </a:lnSpc>
              <a:defRPr/>
            </a:pPr>
            <a:r>
              <a:rPr lang="en-US" sz="2400">
                <a:hlinkClick r:id="rId3"/>
              </a:rPr>
              <a:t>www.wikipedia.com</a:t>
            </a:r>
            <a:endParaRPr lang="en-US" sz="2400"/>
          </a:p>
          <a:p>
            <a:pPr eaLnBrk="1" hangingPunct="1">
              <a:lnSpc>
                <a:spcPct val="90000"/>
              </a:lnSpc>
              <a:defRPr/>
            </a:pPr>
            <a:r>
              <a:rPr lang="en-US" sz="2400">
                <a:hlinkClick r:id="rId4"/>
              </a:rPr>
              <a:t>www.realtekaustralia.com/cnclathes.htm</a:t>
            </a:r>
            <a:endParaRPr lang="en-US" sz="2400"/>
          </a:p>
          <a:p>
            <a:pPr eaLnBrk="1" hangingPunct="1">
              <a:lnSpc>
                <a:spcPct val="90000"/>
              </a:lnSpc>
              <a:defRPr/>
            </a:pPr>
            <a:r>
              <a:rPr lang="en-US" sz="2400" u="sng"/>
              <a:t>www.cnc-connect.com/vized.html</a:t>
            </a:r>
            <a:endParaRPr lang="en-US" sz="2400"/>
          </a:p>
          <a:p>
            <a:pPr eaLnBrk="1" hangingPunct="1">
              <a:lnSpc>
                <a:spcPct val="90000"/>
              </a:lnSpc>
              <a:defRPr/>
            </a:pPr>
            <a:r>
              <a:rPr lang="en-US" sz="2400" u="sng">
                <a:hlinkClick r:id="rId5"/>
              </a:rPr>
              <a:t>http://ocw.mit.edu</a:t>
            </a:r>
            <a:endParaRPr lang="en-US" sz="2400"/>
          </a:p>
          <a:p>
            <a:pPr eaLnBrk="1" hangingPunct="1">
              <a:lnSpc>
                <a:spcPct val="90000"/>
              </a:lnSpc>
              <a:defRPr/>
            </a:pPr>
            <a:r>
              <a:rPr lang="en-US" sz="2400" b="1">
                <a:effectLst>
                  <a:outerShdw blurRad="38100" dist="38100" dir="2700000" algn="tl">
                    <a:srgbClr val="C0C0C0"/>
                  </a:outerShdw>
                </a:effectLst>
              </a:rPr>
              <a:t>Books:</a:t>
            </a:r>
          </a:p>
          <a:p>
            <a:pPr eaLnBrk="1" hangingPunct="1">
              <a:lnSpc>
                <a:spcPct val="90000"/>
              </a:lnSpc>
              <a:defRPr/>
            </a:pPr>
            <a:r>
              <a:rPr lang="en-US" sz="2400" u="sng"/>
              <a:t>E.P.Degarmo, </a:t>
            </a:r>
            <a:r>
              <a:rPr lang="en-US" sz="2400" i="1" u="sng"/>
              <a:t>Materials and Processes in Manufacturing</a:t>
            </a:r>
            <a:endParaRPr lang="en-US" sz="2400"/>
          </a:p>
          <a:p>
            <a:pPr eaLnBrk="1" hangingPunct="1">
              <a:lnSpc>
                <a:spcPct val="90000"/>
              </a:lnSpc>
              <a:defRPr/>
            </a:pPr>
            <a:r>
              <a:rPr lang="en-US" sz="2400"/>
              <a:t>Steve F. Karar, </a:t>
            </a:r>
            <a:r>
              <a:rPr lang="en-US" sz="2400" i="1"/>
              <a:t>Technology of Machine Tools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4">
            <a:extLst>
              <a:ext uri="{FF2B5EF4-FFF2-40B4-BE49-F238E27FC236}">
                <a16:creationId xmlns:a16="http://schemas.microsoft.com/office/drawing/2014/main" id="{EA7AD2C4-F6E4-42EF-94F2-10E9794DC085}"/>
              </a:ext>
            </a:extLst>
          </p:cNvPr>
          <p:cNvSpPr>
            <a:spLocks noGrp="1" noChangeArrowheads="1"/>
          </p:cNvSpPr>
          <p:nvPr>
            <p:ph type="title" sz="quarter"/>
          </p:nvPr>
        </p:nvSpPr>
        <p:spPr/>
        <p:txBody>
          <a:bodyPr/>
          <a:lstStyle/>
          <a:p>
            <a:pPr eaLnBrk="1" hangingPunct="1"/>
            <a:r>
              <a:rPr lang="en-US" altLang="en-US"/>
              <a:t>Lathe Operation</a:t>
            </a:r>
          </a:p>
        </p:txBody>
      </p:sp>
      <p:pic>
        <p:nvPicPr>
          <p:cNvPr id="9219" name="Picture 4" descr="02_f2c">
            <a:extLst>
              <a:ext uri="{FF2B5EF4-FFF2-40B4-BE49-F238E27FC236}">
                <a16:creationId xmlns:a16="http://schemas.microsoft.com/office/drawing/2014/main" id="{22702EDB-F8F0-4602-83AD-7FD69E5BD0C7}"/>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914400" y="1524000"/>
            <a:ext cx="2032000" cy="1587500"/>
          </a:xfrm>
          <a:noFill/>
        </p:spPr>
      </p:pic>
      <p:pic>
        <p:nvPicPr>
          <p:cNvPr id="9220" name="Picture 7" descr="02_f2d">
            <a:extLst>
              <a:ext uri="{FF2B5EF4-FFF2-40B4-BE49-F238E27FC236}">
                <a16:creationId xmlns:a16="http://schemas.microsoft.com/office/drawing/2014/main" id="{E6C7487A-89CD-465A-9A69-4A2578F28386}"/>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791200" y="1295400"/>
            <a:ext cx="2374900" cy="1701800"/>
          </a:xfrm>
          <a:noFill/>
        </p:spPr>
      </p:pic>
      <p:pic>
        <p:nvPicPr>
          <p:cNvPr id="9221" name="Picture 10" descr="02_f2e">
            <a:extLst>
              <a:ext uri="{FF2B5EF4-FFF2-40B4-BE49-F238E27FC236}">
                <a16:creationId xmlns:a16="http://schemas.microsoft.com/office/drawing/2014/main" id="{8D67650A-788C-4F8C-B758-C9ED0B735DFD}"/>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1111250" y="4283075"/>
            <a:ext cx="2730500" cy="1498600"/>
          </a:xfrm>
          <a:noFill/>
        </p:spPr>
      </p:pic>
      <p:pic>
        <p:nvPicPr>
          <p:cNvPr id="9222" name="Picture 13" descr="02_f2f">
            <a:extLst>
              <a:ext uri="{FF2B5EF4-FFF2-40B4-BE49-F238E27FC236}">
                <a16:creationId xmlns:a16="http://schemas.microsoft.com/office/drawing/2014/main" id="{3B709868-758B-40BA-898E-0B029A5D1C7B}"/>
              </a:ext>
            </a:extLst>
          </p:cNvPr>
          <p:cNvPicPr>
            <a:picLocks noGrp="1"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5219700" y="4283075"/>
            <a:ext cx="2895600" cy="1498600"/>
          </a:xfrm>
          <a:noFill/>
        </p:spPr>
      </p:pic>
      <p:sp>
        <p:nvSpPr>
          <p:cNvPr id="9223" name="Text Box 16">
            <a:extLst>
              <a:ext uri="{FF2B5EF4-FFF2-40B4-BE49-F238E27FC236}">
                <a16:creationId xmlns:a16="http://schemas.microsoft.com/office/drawing/2014/main" id="{2FAD6949-DD81-4F3B-BF76-BA88CDA45F00}"/>
              </a:ext>
            </a:extLst>
          </p:cNvPr>
          <p:cNvSpPr txBox="1">
            <a:spLocks noChangeArrowheads="1"/>
          </p:cNvSpPr>
          <p:nvPr/>
        </p:nvSpPr>
        <p:spPr bwMode="auto">
          <a:xfrm>
            <a:off x="914400" y="3200400"/>
            <a:ext cx="2051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TAPER TURNING</a:t>
            </a:r>
          </a:p>
        </p:txBody>
      </p:sp>
      <p:sp>
        <p:nvSpPr>
          <p:cNvPr id="9224" name="Text Box 17">
            <a:extLst>
              <a:ext uri="{FF2B5EF4-FFF2-40B4-BE49-F238E27FC236}">
                <a16:creationId xmlns:a16="http://schemas.microsoft.com/office/drawing/2014/main" id="{F638DFEA-9B91-4C57-AD1A-2301A0AF5FA3}"/>
              </a:ext>
            </a:extLst>
          </p:cNvPr>
          <p:cNvSpPr txBox="1">
            <a:spLocks noChangeArrowheads="1"/>
          </p:cNvSpPr>
          <p:nvPr/>
        </p:nvSpPr>
        <p:spPr bwMode="auto">
          <a:xfrm>
            <a:off x="4724400" y="3200400"/>
            <a:ext cx="374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PARTING OFF/ UNDER CUTTING</a:t>
            </a:r>
          </a:p>
        </p:txBody>
      </p:sp>
      <p:sp>
        <p:nvSpPr>
          <p:cNvPr id="9225" name="Text Box 18">
            <a:extLst>
              <a:ext uri="{FF2B5EF4-FFF2-40B4-BE49-F238E27FC236}">
                <a16:creationId xmlns:a16="http://schemas.microsoft.com/office/drawing/2014/main" id="{9698032C-BB81-485F-A409-E1809490FE63}"/>
              </a:ext>
            </a:extLst>
          </p:cNvPr>
          <p:cNvSpPr txBox="1">
            <a:spLocks noChangeArrowheads="1"/>
          </p:cNvSpPr>
          <p:nvPr/>
        </p:nvSpPr>
        <p:spPr bwMode="auto">
          <a:xfrm>
            <a:off x="838200" y="60198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Radius Turning Attachment</a:t>
            </a:r>
            <a:r>
              <a:rPr lang="en-US" altLang="en-US"/>
              <a:t> </a:t>
            </a:r>
          </a:p>
        </p:txBody>
      </p:sp>
      <p:sp>
        <p:nvSpPr>
          <p:cNvPr id="9226" name="Text Box 19">
            <a:extLst>
              <a:ext uri="{FF2B5EF4-FFF2-40B4-BE49-F238E27FC236}">
                <a16:creationId xmlns:a16="http://schemas.microsoft.com/office/drawing/2014/main" id="{1EA98CAC-65DA-44CB-93F1-ACB1BBEEB394}"/>
              </a:ext>
            </a:extLst>
          </p:cNvPr>
          <p:cNvSpPr txBox="1">
            <a:spLocks noChangeArrowheads="1"/>
          </p:cNvSpPr>
          <p:nvPr/>
        </p:nvSpPr>
        <p:spPr bwMode="auto">
          <a:xfrm>
            <a:off x="5775325" y="6208713"/>
            <a:ext cx="224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Drilling on a Lathe</a:t>
            </a:r>
            <a:r>
              <a:rPr lang="en-US" altLang="en-US"/>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3983D37-345D-4C39-98EB-AAABFCFC526D}"/>
              </a:ext>
            </a:extLst>
          </p:cNvPr>
          <p:cNvSpPr>
            <a:spLocks noGrp="1" noChangeArrowheads="1"/>
          </p:cNvSpPr>
          <p:nvPr>
            <p:ph type="title"/>
          </p:nvPr>
        </p:nvSpPr>
        <p:spPr/>
        <p:txBody>
          <a:bodyPr/>
          <a:lstStyle/>
          <a:p>
            <a:pPr eaLnBrk="1" hangingPunct="1">
              <a:defRPr/>
            </a:pPr>
            <a:r>
              <a:rPr lang="en-US" sz="3600" b="1">
                <a:solidFill>
                  <a:schemeClr val="tx1"/>
                </a:solidFill>
                <a:effectLst>
                  <a:outerShdw blurRad="38100" dist="38100" dir="2700000" algn="tl">
                    <a:srgbClr val="C0C0C0"/>
                  </a:outerShdw>
                </a:effectLst>
              </a:rPr>
              <a:t>Metal Working Lathe / Metal Lathe:</a:t>
            </a:r>
            <a:br>
              <a:rPr lang="en-US" sz="3600" b="1">
                <a:solidFill>
                  <a:schemeClr val="tx1"/>
                </a:solidFill>
                <a:effectLst>
                  <a:outerShdw blurRad="38100" dist="38100" dir="2700000" algn="tl">
                    <a:srgbClr val="C0C0C0"/>
                  </a:outerShdw>
                </a:effectLst>
              </a:rPr>
            </a:br>
            <a:endParaRPr lang="en-US" sz="3600" b="1">
              <a:solidFill>
                <a:schemeClr val="tx1"/>
              </a:solidFill>
              <a:effectLst>
                <a:outerShdw blurRad="38100" dist="38100" dir="2700000" algn="tl">
                  <a:srgbClr val="C0C0C0"/>
                </a:outerShdw>
              </a:effectLst>
            </a:endParaRPr>
          </a:p>
        </p:txBody>
      </p:sp>
      <p:sp>
        <p:nvSpPr>
          <p:cNvPr id="10243" name="Rectangle 3">
            <a:extLst>
              <a:ext uri="{FF2B5EF4-FFF2-40B4-BE49-F238E27FC236}">
                <a16:creationId xmlns:a16="http://schemas.microsoft.com/office/drawing/2014/main" id="{749DD145-90B1-4AFD-9F72-A63AC6443AB1}"/>
              </a:ext>
            </a:extLst>
          </p:cNvPr>
          <p:cNvSpPr>
            <a:spLocks noGrp="1" noChangeArrowheads="1"/>
          </p:cNvSpPr>
          <p:nvPr>
            <p:ph type="body" idx="1"/>
          </p:nvPr>
        </p:nvSpPr>
        <p:spPr/>
        <p:txBody>
          <a:bodyPr/>
          <a:lstStyle/>
          <a:p>
            <a:pPr eaLnBrk="1" hangingPunct="1"/>
            <a:r>
              <a:rPr lang="en-US" altLang="en-US" i="1"/>
              <a:t>Metal lathe</a:t>
            </a:r>
            <a:r>
              <a:rPr lang="en-US" altLang="en-US"/>
              <a:t> or </a:t>
            </a:r>
            <a:r>
              <a:rPr lang="en-US" altLang="en-US" i="1"/>
              <a:t>metalworking lathe</a:t>
            </a:r>
            <a:r>
              <a:rPr lang="en-US" altLang="en-US"/>
              <a:t> are generic terms for any of a large class of </a:t>
            </a:r>
            <a:r>
              <a:rPr lang="en-US" altLang="en-US">
                <a:hlinkClick r:id="rId2" action="ppaction://hlinkfile" tooltip="Lathe"/>
              </a:rPr>
              <a:t>lathes</a:t>
            </a:r>
            <a:r>
              <a:rPr lang="en-US" altLang="en-US"/>
              <a:t> designed for precisely </a:t>
            </a:r>
            <a:r>
              <a:rPr lang="en-US" altLang="en-US">
                <a:hlinkClick r:id="rId3" action="ppaction://hlinkfile" tooltip="Machining"/>
              </a:rPr>
              <a:t>machining</a:t>
            </a:r>
            <a:r>
              <a:rPr lang="en-US" altLang="en-US"/>
              <a:t> relatively hard materials.</a:t>
            </a:r>
          </a:p>
          <a:p>
            <a:pPr eaLnBrk="1" hangingPunct="1"/>
            <a:r>
              <a:rPr lang="en-US" altLang="en-US"/>
              <a:t>They were originally designed to machine </a:t>
            </a:r>
            <a:r>
              <a:rPr lang="en-US" altLang="en-US">
                <a:hlinkClick r:id="rId4" action="ppaction://hlinkfile" tooltip="Metal"/>
              </a:rPr>
              <a:t>metals</a:t>
            </a:r>
            <a:endParaRPr lang="en-US" alt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1723</TotalTime>
  <Words>3820</Words>
  <Application>Microsoft Office PowerPoint</Application>
  <PresentationFormat>Diaprojekcija na zaslonu (4:3)</PresentationFormat>
  <Paragraphs>246</Paragraphs>
  <Slides>75</Slides>
  <Notes>1</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75</vt:i4>
      </vt:variant>
    </vt:vector>
  </HeadingPairs>
  <TitlesOfParts>
    <vt:vector size="78" baseType="lpstr">
      <vt:lpstr>Arial</vt:lpstr>
      <vt:lpstr>Calibri</vt:lpstr>
      <vt:lpstr>Default Design</vt:lpstr>
      <vt:lpstr>Machine Tool &amp; Machining</vt:lpstr>
      <vt:lpstr>Lathe Machine:</vt:lpstr>
      <vt:lpstr>Lathe Machine:</vt:lpstr>
      <vt:lpstr>Lathe Machine</vt:lpstr>
      <vt:lpstr>PowerPointova predstavitev</vt:lpstr>
      <vt:lpstr>Major categories of lathes </vt:lpstr>
      <vt:lpstr>Lathe Operation</vt:lpstr>
      <vt:lpstr>Lathe Operation</vt:lpstr>
      <vt:lpstr>Metal Working Lathe / Metal Lathe: </vt:lpstr>
      <vt:lpstr>Working of Metal Lathes: </vt:lpstr>
      <vt:lpstr>PowerPointova predstavitev</vt:lpstr>
      <vt:lpstr>Components of Metal Lathe: </vt:lpstr>
      <vt:lpstr>Headstock </vt:lpstr>
      <vt:lpstr>Spindle: </vt:lpstr>
      <vt:lpstr>Electric Motor and Gear Box </vt:lpstr>
      <vt:lpstr>Bed </vt:lpstr>
      <vt:lpstr>Feed and lead screws</vt:lpstr>
      <vt:lpstr>Carriage </vt:lpstr>
      <vt:lpstr>Cross-slide </vt:lpstr>
      <vt:lpstr>Compound rest </vt:lpstr>
      <vt:lpstr>Tailstock</vt:lpstr>
      <vt:lpstr>Lathe videos</vt:lpstr>
      <vt:lpstr>Tailstock</vt:lpstr>
      <vt:lpstr>CHUCKS</vt:lpstr>
      <vt:lpstr>Work holding device videos</vt:lpstr>
      <vt:lpstr>Four-jaw chuck:</vt:lpstr>
      <vt:lpstr>Multi-jaw chuck: </vt:lpstr>
      <vt:lpstr>Types of metal lathes </vt:lpstr>
      <vt:lpstr>PowerPointova predstavitev</vt:lpstr>
      <vt:lpstr>Toolroom lathe </vt:lpstr>
      <vt:lpstr>Turret lathe and capstan lathe </vt:lpstr>
      <vt:lpstr>Turret lathe and capstan lathe </vt:lpstr>
      <vt:lpstr>Turret lathe and capstan lathe </vt:lpstr>
      <vt:lpstr>Advantages of a Turret Lathe </vt:lpstr>
      <vt:lpstr>Types of turret lathes </vt:lpstr>
      <vt:lpstr>Types of turret lathes </vt:lpstr>
      <vt:lpstr>Automatic turret lathes (mechanically automated)</vt:lpstr>
      <vt:lpstr> CNC lathes and second-operation lathes </vt:lpstr>
      <vt:lpstr>Vertical turret lathes </vt:lpstr>
      <vt:lpstr>Gang-tool lathe </vt:lpstr>
      <vt:lpstr>Multispindle lathe </vt:lpstr>
      <vt:lpstr>CNC lathe / CNC turning center </vt:lpstr>
      <vt:lpstr>Combination lathe / 3-in-1 machine </vt:lpstr>
      <vt:lpstr>Mechanical Properties </vt:lpstr>
      <vt:lpstr>Turning operation</vt:lpstr>
      <vt:lpstr>Basic Metal Cutting Theory </vt:lpstr>
      <vt:lpstr>Mechanical Properties</vt:lpstr>
      <vt:lpstr>METAL REMOVAL RATE</vt:lpstr>
      <vt:lpstr>METAL REMOVAL RATE</vt:lpstr>
      <vt:lpstr>METAL REMOVAL RATE</vt:lpstr>
      <vt:lpstr>LATHE RELATED OPERATIONS </vt:lpstr>
      <vt:lpstr>Facing.</vt:lpstr>
      <vt:lpstr>Parting.</vt:lpstr>
      <vt:lpstr>Threading.</vt:lpstr>
      <vt:lpstr>CUTTING TOOLS FOR LATHES </vt:lpstr>
      <vt:lpstr>Cutting Tool Terminology </vt:lpstr>
      <vt:lpstr>Tool Geometry</vt:lpstr>
      <vt:lpstr>TOOL GEOMETERY</vt:lpstr>
      <vt:lpstr>RAKE ANGLE </vt:lpstr>
      <vt:lpstr>Typical value for top rake angle </vt:lpstr>
      <vt:lpstr>PowerPointova predstavitev</vt:lpstr>
      <vt:lpstr>PowerPointova predstavitev</vt:lpstr>
      <vt:lpstr>Clearance Angle </vt:lpstr>
      <vt:lpstr>Cutting tool videos</vt:lpstr>
      <vt:lpstr>Tool Holders</vt:lpstr>
      <vt:lpstr>Tool Holders</vt:lpstr>
      <vt:lpstr>Tool Holders</vt:lpstr>
      <vt:lpstr>Materials </vt:lpstr>
      <vt:lpstr>Materials </vt:lpstr>
      <vt:lpstr>Materials </vt:lpstr>
      <vt:lpstr>Inserts</vt:lpstr>
      <vt:lpstr> Brief overview of Cutting Tool Materials  </vt:lpstr>
      <vt:lpstr>Cutting Tool Properties: </vt:lpstr>
      <vt:lpstr>Cutting Tool Properties: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Tool &amp; Machining</dc:title>
  <dc:creator>TARIQ</dc:creator>
  <cp:lastModifiedBy>VESNA CACIO</cp:lastModifiedBy>
  <cp:revision>97</cp:revision>
  <dcterms:created xsi:type="dcterms:W3CDTF">2002-08-28T19:07:51Z</dcterms:created>
  <dcterms:modified xsi:type="dcterms:W3CDTF">2021-12-02T09:56:42Z</dcterms:modified>
</cp:coreProperties>
</file>